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openxmlformats.org/officeDocument/2006/relationships/custom-properties" Target="docProps/custom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8" r:id="rId4"/>
  </p:sldMasterIdLst>
  <p:notesMasterIdLst>
    <p:notesMasterId r:id="rId29"/>
  </p:notesMasterIdLst>
  <p:sldIdLst>
    <p:sldId id="256" r:id="rId5"/>
    <p:sldId id="320" r:id="rId6"/>
    <p:sldId id="296" r:id="rId7"/>
    <p:sldId id="297" r:id="rId8"/>
    <p:sldId id="298" r:id="rId9"/>
    <p:sldId id="312" r:id="rId10"/>
    <p:sldId id="313" r:id="rId11"/>
    <p:sldId id="316" r:id="rId12"/>
    <p:sldId id="319" r:id="rId13"/>
    <p:sldId id="317" r:id="rId14"/>
    <p:sldId id="300" r:id="rId15"/>
    <p:sldId id="301" r:id="rId16"/>
    <p:sldId id="318" r:id="rId17"/>
    <p:sldId id="321" r:id="rId18"/>
    <p:sldId id="292" r:id="rId19"/>
    <p:sldId id="304" r:id="rId20"/>
    <p:sldId id="311" r:id="rId21"/>
    <p:sldId id="305" r:id="rId22"/>
    <p:sldId id="310" r:id="rId23"/>
    <p:sldId id="306" r:id="rId24"/>
    <p:sldId id="315" r:id="rId25"/>
    <p:sldId id="308" r:id="rId26"/>
    <p:sldId id="307" r:id="rId27"/>
    <p:sldId id="309" r:id="rId28"/>
  </p:sldIdLst>
  <p:sldSz cx="12192000" cy="6858000"/>
  <p:notesSz cx="7099300" cy="10234613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Opening" id="{2BAC24C0-79BB-4AE9-99BF-3C20540B21C4}">
          <p14:sldIdLst>
            <p14:sldId id="256"/>
          </p14:sldIdLst>
        </p14:section>
        <p14:section name="Systems" id="{E004C7E5-DD20-4641-BFDA-DB51B8A61EEE}">
          <p14:sldIdLst>
            <p14:sldId id="320"/>
            <p14:sldId id="296"/>
          </p14:sldIdLst>
        </p14:section>
        <p14:section name="Approach" id="{BD793BB9-4C34-4791-945D-C919E57A0E6A}">
          <p14:sldIdLst>
            <p14:sldId id="297"/>
            <p14:sldId id="298"/>
            <p14:sldId id="312"/>
            <p14:sldId id="313"/>
            <p14:sldId id="316"/>
            <p14:sldId id="319"/>
            <p14:sldId id="317"/>
          </p14:sldIdLst>
        </p14:section>
        <p14:section name="Results" id="{60257F16-6D7E-46E1-B5C4-ED41764B95BD}">
          <p14:sldIdLst>
            <p14:sldId id="300"/>
          </p14:sldIdLst>
        </p14:section>
        <p14:section name="Next Steps" id="{6474E1AC-219B-423C-9541-FC3D8E6AD4C1}">
          <p14:sldIdLst>
            <p14:sldId id="301"/>
            <p14:sldId id="318"/>
            <p14:sldId id="321"/>
            <p14:sldId id="292"/>
          </p14:sldIdLst>
        </p14:section>
        <p14:section name="Appendix" id="{314BF2F1-9BD0-4D9D-BCEA-526553A733DF}">
          <p14:sldIdLst>
            <p14:sldId id="304"/>
            <p14:sldId id="311"/>
            <p14:sldId id="305"/>
            <p14:sldId id="310"/>
            <p14:sldId id="306"/>
            <p14:sldId id="315"/>
            <p14:sldId id="308"/>
            <p14:sldId id="307"/>
            <p14:sldId id="30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391" userDrawn="1">
          <p15:clr>
            <a:srgbClr val="A4A3A4"/>
          </p15:clr>
        </p15:guide>
        <p15:guide id="2" orient="horz" pos="1275" userDrawn="1">
          <p15:clr>
            <a:srgbClr val="A4A3A4"/>
          </p15:clr>
        </p15:guide>
        <p15:guide id="3" orient="horz" pos="3929" userDrawn="1">
          <p15:clr>
            <a:srgbClr val="A4A3A4"/>
          </p15:clr>
        </p15:guide>
        <p15:guide id="4" orient="horz" pos="2160" userDrawn="1">
          <p15:clr>
            <a:srgbClr val="A4A3A4"/>
          </p15:clr>
        </p15:guide>
        <p15:guide id="5" orient="horz" pos="3045" userDrawn="1">
          <p15:clr>
            <a:srgbClr val="A4A3A4"/>
          </p15:clr>
        </p15:guide>
        <p15:guide id="6" orient="horz" pos="4269" userDrawn="1">
          <p15:clr>
            <a:srgbClr val="A4A3A4"/>
          </p15:clr>
        </p15:guide>
        <p15:guide id="7" orient="horz" pos="3974" userDrawn="1">
          <p15:clr>
            <a:srgbClr val="A4A3A4"/>
          </p15:clr>
        </p15:guide>
        <p15:guide id="8" pos="272" userDrawn="1">
          <p15:clr>
            <a:srgbClr val="A4A3A4"/>
          </p15:clr>
        </p15:guide>
        <p15:guide id="9" pos="7408" userDrawn="1">
          <p15:clr>
            <a:srgbClr val="A4A3A4"/>
          </p15:clr>
        </p15:guide>
        <p15:guide id="10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gdalena Klotz" initials="MK" lastIdx="2" clrIdx="0">
    <p:extLst>
      <p:ext uri="{19B8F6BF-5375-455C-9EA6-DF929625EA0E}">
        <p15:presenceInfo xmlns:p15="http://schemas.microsoft.com/office/powerpoint/2012/main" userId="S-1-5-21-3117158043-2956112147-1242906725-2406" providerId="AD"/>
      </p:ext>
    </p:extLst>
  </p:cmAuthor>
  <p:cmAuthor id="2" name="Melanie Haupt" initials="MH" lastIdx="20" clrIdx="1">
    <p:extLst>
      <p:ext uri="{19B8F6BF-5375-455C-9EA6-DF929625EA0E}">
        <p15:presenceInfo xmlns:p15="http://schemas.microsoft.com/office/powerpoint/2012/main" userId="S-1-5-21-3117158043-2956112147-1242906725-217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F407A"/>
    <a:srgbClr val="000000"/>
    <a:srgbClr val="146EB8"/>
    <a:srgbClr val="157CD1"/>
    <a:srgbClr val="F7A22D"/>
    <a:srgbClr val="121210"/>
    <a:srgbClr val="FFFFFF"/>
    <a:srgbClr val="72791C"/>
    <a:srgbClr val="6F6F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04" autoAdjust="0"/>
    <p:restoredTop sz="88987" autoAdjust="0"/>
  </p:normalViewPr>
  <p:slideViewPr>
    <p:cSldViewPr snapToGrid="0" snapToObjects="1">
      <p:cViewPr varScale="1">
        <p:scale>
          <a:sx n="101" d="100"/>
          <a:sy n="101" d="100"/>
        </p:scale>
        <p:origin x="966" y="66"/>
      </p:cViewPr>
      <p:guideLst>
        <p:guide orient="horz" pos="391"/>
        <p:guide orient="horz" pos="1275"/>
        <p:guide orient="horz" pos="3929"/>
        <p:guide orient="horz" pos="2160"/>
        <p:guide orient="horz" pos="3045"/>
        <p:guide orient="horz" pos="4269"/>
        <p:guide orient="horz" pos="3974"/>
        <p:guide pos="272"/>
        <p:guide pos="7408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5568"/>
    </p:cViewPr>
  </p:sorterViewPr>
  <p:notesViewPr>
    <p:cSldViewPr snapToGrid="0" snapToObjects="1">
      <p:cViewPr varScale="1">
        <p:scale>
          <a:sx n="42" d="100"/>
          <a:sy n="42" d="100"/>
        </p:scale>
        <p:origin x="2793" y="3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commentAuthors" Target="commentAuthors.xml"/><Relationship Id="rId8" Type="http://schemas.openxmlformats.org/officeDocument/2006/relationships/slide" Target="slides/slide4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https://epolytechnique-my.sharepoint.com/personal/lugas-raka_adrianto_polytechnique_edu/Documents/PhD%20Degree%202019-2022/ETH%20Semester%202/Work%20talk%20Smt%202/Tailings%20composition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https://epolytechnique-my.sharepoint.com/personal/lugas-raka_adrianto_polytechnique_edu/Documents/PhD%20Degree%202019-2022/ETH%20Semester%201/5th%20DBAUG%20Research%20Sharing/Realization%201%20Geo%20chemical%20and%20LCIA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pattFill prst="narHorz">
              <a:fgClr>
                <a:schemeClr val="accent1"/>
              </a:fgClr>
              <a:bgClr>
                <a:schemeClr val="accent1">
                  <a:lumMod val="20000"/>
                  <a:lumOff val="80000"/>
                </a:schemeClr>
              </a:bgClr>
            </a:pattFill>
            <a:ln>
              <a:noFill/>
            </a:ln>
            <a:effectLst>
              <a:innerShdw blurRad="114300">
                <a:schemeClr val="accent1"/>
              </a:innerShdw>
            </a:effectLst>
          </c:spPr>
          <c:invertIfNegative val="0"/>
          <c:cat>
            <c:strRef>
              <c:f>Sheet1!$G$6:$G$16</c:f>
              <c:strCache>
                <c:ptCount val="11"/>
                <c:pt idx="0">
                  <c:v>Quartz</c:v>
                </c:pt>
                <c:pt idx="1">
                  <c:v>Muscovite</c:v>
                </c:pt>
                <c:pt idx="2">
                  <c:v>Pyrite</c:v>
                </c:pt>
                <c:pt idx="3">
                  <c:v>Chlorite</c:v>
                </c:pt>
                <c:pt idx="4">
                  <c:v>Biotite</c:v>
                </c:pt>
                <c:pt idx="5">
                  <c:v>Siderite</c:v>
                </c:pt>
                <c:pt idx="6">
                  <c:v>Ankerite</c:v>
                </c:pt>
                <c:pt idx="7">
                  <c:v>Orthoclase</c:v>
                </c:pt>
                <c:pt idx="8">
                  <c:v>Albite</c:v>
                </c:pt>
                <c:pt idx="9">
                  <c:v>Arsenopyrite</c:v>
                </c:pt>
                <c:pt idx="10">
                  <c:v>Calcite</c:v>
                </c:pt>
              </c:strCache>
            </c:strRef>
          </c:cat>
          <c:val>
            <c:numRef>
              <c:f>Sheet1!$H$6:$H$16</c:f>
              <c:numCache>
                <c:formatCode>General</c:formatCode>
                <c:ptCount val="11"/>
                <c:pt idx="0">
                  <c:v>38.5</c:v>
                </c:pt>
                <c:pt idx="1">
                  <c:v>17.899999999999999</c:v>
                </c:pt>
                <c:pt idx="2">
                  <c:v>12</c:v>
                </c:pt>
                <c:pt idx="3">
                  <c:v>7.2</c:v>
                </c:pt>
                <c:pt idx="4">
                  <c:v>5.0999999999999996</c:v>
                </c:pt>
                <c:pt idx="5">
                  <c:v>4.0999999999999996</c:v>
                </c:pt>
                <c:pt idx="6">
                  <c:v>2.6</c:v>
                </c:pt>
                <c:pt idx="7">
                  <c:v>2.6</c:v>
                </c:pt>
                <c:pt idx="8">
                  <c:v>2.5</c:v>
                </c:pt>
                <c:pt idx="9">
                  <c:v>1.7</c:v>
                </c:pt>
                <c:pt idx="10">
                  <c:v>1.1000000000000001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27B-468F-8482-DE51ABDA498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64"/>
        <c:overlap val="-22"/>
        <c:axId val="741339551"/>
        <c:axId val="741339967"/>
      </c:barChart>
      <c:catAx>
        <c:axId val="74133955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41339967"/>
        <c:crosses val="autoZero"/>
        <c:auto val="1"/>
        <c:lblAlgn val="ctr"/>
        <c:lblOffset val="100"/>
        <c:noMultiLvlLbl val="0"/>
      </c:catAx>
      <c:valAx>
        <c:axId val="741339967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Minerals composition (%-w)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4133955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smoothMarker"/>
        <c:varyColors val="0"/>
        <c:ser>
          <c:idx val="1"/>
          <c:order val="1"/>
          <c:tx>
            <c:v>pH</c:v>
          </c:tx>
          <c:spPr>
            <a:ln w="19050" cap="rnd">
              <a:solidFill>
                <a:schemeClr val="accent3"/>
              </a:solidFill>
              <a:prstDash val="sysDash"/>
              <a:round/>
            </a:ln>
            <a:effectLst/>
          </c:spPr>
          <c:marker>
            <c:symbol val="none"/>
          </c:marker>
          <c:xVal>
            <c:numRef>
              <c:f>Sheet1!$B$4:$B$19</c:f>
              <c:numCache>
                <c:formatCode>General</c:formatCode>
                <c:ptCount val="16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</c:numCache>
            </c:numRef>
          </c:xVal>
          <c:yVal>
            <c:numRef>
              <c:f>Sheet1!$C$4:$C$19</c:f>
              <c:numCache>
                <c:formatCode>General</c:formatCode>
                <c:ptCount val="16"/>
                <c:pt idx="0">
                  <c:v>8</c:v>
                </c:pt>
                <c:pt idx="1">
                  <c:v>8</c:v>
                </c:pt>
                <c:pt idx="2">
                  <c:v>7.8</c:v>
                </c:pt>
                <c:pt idx="3">
                  <c:v>7.8</c:v>
                </c:pt>
                <c:pt idx="4">
                  <c:v>7.7</c:v>
                </c:pt>
                <c:pt idx="5">
                  <c:v>7.6</c:v>
                </c:pt>
                <c:pt idx="6">
                  <c:v>2</c:v>
                </c:pt>
                <c:pt idx="7">
                  <c:v>2</c:v>
                </c:pt>
                <c:pt idx="8">
                  <c:v>2</c:v>
                </c:pt>
                <c:pt idx="9">
                  <c:v>2</c:v>
                </c:pt>
                <c:pt idx="10">
                  <c:v>2</c:v>
                </c:pt>
                <c:pt idx="11">
                  <c:v>2</c:v>
                </c:pt>
                <c:pt idx="12">
                  <c:v>1.8</c:v>
                </c:pt>
                <c:pt idx="13">
                  <c:v>1.6</c:v>
                </c:pt>
                <c:pt idx="14">
                  <c:v>1.6</c:v>
                </c:pt>
                <c:pt idx="15">
                  <c:v>1.6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B49B-44F3-9B3C-41360C036F5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815678912"/>
        <c:axId val="815677248"/>
      </c:scatterChart>
      <c:scatterChart>
        <c:scatterStyle val="smoothMarker"/>
        <c:varyColors val="0"/>
        <c:ser>
          <c:idx val="0"/>
          <c:order val="0"/>
          <c:tx>
            <c:v>SO4-- (aq)</c:v>
          </c:tx>
          <c:spPr>
            <a:ln w="19050" cap="rnd">
              <a:solidFill>
                <a:schemeClr val="tx2"/>
              </a:solidFill>
              <a:round/>
            </a:ln>
            <a:effectLst/>
          </c:spPr>
          <c:marker>
            <c:symbol val="none"/>
          </c:marker>
          <c:xVal>
            <c:numRef>
              <c:f>Sheet1!$B$4:$B$19</c:f>
              <c:numCache>
                <c:formatCode>General</c:formatCode>
                <c:ptCount val="16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</c:numCache>
            </c:numRef>
          </c:xVal>
          <c:yVal>
            <c:numRef>
              <c:f>Sheet1!$D$4:$D$19</c:f>
              <c:numCache>
                <c:formatCode>0E+00</c:formatCode>
                <c:ptCount val="16"/>
                <c:pt idx="0">
                  <c:v>4.78E-6</c:v>
                </c:pt>
                <c:pt idx="1">
                  <c:v>5.0000000000000004E-6</c:v>
                </c:pt>
                <c:pt idx="2">
                  <c:v>5.2000000000000002E-6</c:v>
                </c:pt>
                <c:pt idx="3">
                  <c:v>2.0000000000000002E-5</c:v>
                </c:pt>
                <c:pt idx="4">
                  <c:v>1.5999999999999999E-5</c:v>
                </c:pt>
                <c:pt idx="5">
                  <c:v>1.2E-5</c:v>
                </c:pt>
                <c:pt idx="6">
                  <c:v>1.0000000000000001E-5</c:v>
                </c:pt>
                <c:pt idx="7">
                  <c:v>9.0000000000000002E-6</c:v>
                </c:pt>
                <c:pt idx="8">
                  <c:v>4.78E-6</c:v>
                </c:pt>
                <c:pt idx="9">
                  <c:v>4.4000000000000002E-6</c:v>
                </c:pt>
                <c:pt idx="10">
                  <c:v>4.1999999999999996E-6</c:v>
                </c:pt>
                <c:pt idx="11">
                  <c:v>3.0000000000000001E-6</c:v>
                </c:pt>
                <c:pt idx="12">
                  <c:v>3.0000000000000001E-6</c:v>
                </c:pt>
                <c:pt idx="13">
                  <c:v>3.0000000000000001E-6</c:v>
                </c:pt>
                <c:pt idx="14">
                  <c:v>3.0000000000000001E-6</c:v>
                </c:pt>
                <c:pt idx="15">
                  <c:v>3.0000000000000001E-6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B49B-44F3-9B3C-41360C036F5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817581568"/>
        <c:axId val="817587808"/>
      </c:scatterChart>
      <c:valAx>
        <c:axId val="815678912"/>
        <c:scaling>
          <c:orientation val="minMax"/>
          <c:max val="15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chemeClr val="accent3">
                        <a:lumMod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Time (year)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chemeClr val="accent3">
                      <a:lumMod val="50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15677248"/>
        <c:crossesAt val="0"/>
        <c:crossBetween val="midCat"/>
        <c:majorUnit val="5"/>
        <c:minorUnit val="1"/>
      </c:valAx>
      <c:valAx>
        <c:axId val="815677248"/>
        <c:scaling>
          <c:orientation val="minMax"/>
          <c:max val="12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accent3">
                        <a:lumMod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200"/>
                  <a:t>pH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accent3">
                      <a:lumMod val="50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low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15678912"/>
        <c:crossesAt val="0"/>
        <c:crossBetween val="midCat"/>
        <c:majorUnit val="2"/>
      </c:valAx>
      <c:valAx>
        <c:axId val="817587808"/>
        <c:scaling>
          <c:orientation val="minMax"/>
        </c:scaling>
        <c:delete val="0"/>
        <c:axPos val="r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200">
                    <a:solidFill>
                      <a:schemeClr val="tx2"/>
                    </a:solidFill>
                  </a:rPr>
                  <a:t>Cu  (mol/ L)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E+00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2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17581568"/>
        <c:crosses val="max"/>
        <c:crossBetween val="midCat"/>
      </c:valAx>
      <c:valAx>
        <c:axId val="817581568"/>
        <c:scaling>
          <c:orientation val="minMax"/>
          <c:max val="15"/>
        </c:scaling>
        <c:delete val="1"/>
        <c:axPos val="t"/>
        <c:numFmt formatCode="General" sourceLinked="1"/>
        <c:majorTickMark val="out"/>
        <c:minorTickMark val="none"/>
        <c:tickLblPos val="nextTo"/>
        <c:crossAx val="817587808"/>
        <c:crosses val="max"/>
        <c:crossBetween val="midCat"/>
        <c:majorUnit val="1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100">
          <a:solidFill>
            <a:schemeClr val="accent3">
              <a:lumMod val="50000"/>
            </a:schemeClr>
          </a:solidFill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3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9050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>
      <cs:styleClr val="auto"/>
    </cs:effectRef>
    <cs:fontRef idx="minor">
      <a:schemeClr val="dk1"/>
    </cs:fontRef>
    <cs:spPr>
      <a:pattFill prst="narHorz">
        <a:fgClr>
          <a:schemeClr val="phClr"/>
        </a:fgClr>
        <a:bgClr>
          <a:schemeClr val="phClr">
            <a:lumMod val="20000"/>
            <a:lumOff val="80000"/>
          </a:schemeClr>
        </a:bgClr>
      </a:pattFill>
      <a:effectLst>
        <a:innerShdw blurRad="114300">
          <a:schemeClr val="phClr"/>
        </a:inn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pattFill prst="narHorz">
        <a:fgClr>
          <a:schemeClr val="phClr"/>
        </a:fgClr>
        <a:bgClr>
          <a:schemeClr val="phClr">
            <a:lumMod val="20000"/>
            <a:lumOff val="80000"/>
          </a:schemeClr>
        </a:bgClr>
      </a:pattFill>
      <a:effectLst>
        <a:innerShdw blurRad="114300">
          <a:schemeClr val="phClr"/>
        </a:inn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>
        <a:solidFill>
          <a:schemeClr val="tx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2200" b="1" kern="1200" cap="all" spc="1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/>
          <a:lstStyle>
            <a:lvl1pPr algn="l">
              <a:defRPr sz="13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4021295" y="1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/>
          <a:lstStyle>
            <a:lvl1pPr algn="r">
              <a:defRPr sz="1300"/>
            </a:lvl1pPr>
          </a:lstStyle>
          <a:p>
            <a:fld id="{BCDB334D-D17F-49C4-91DD-37BB7E818209}" type="datetimeFigureOut">
              <a:rPr lang="de-CH" smtClean="0"/>
              <a:t>10.10.2019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19900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0" tIns="49520" rIns="99040" bIns="495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709931" y="4861442"/>
            <a:ext cx="5679440" cy="4605576"/>
          </a:xfrm>
          <a:prstGeom prst="rect">
            <a:avLst/>
          </a:prstGeom>
        </p:spPr>
        <p:txBody>
          <a:bodyPr vert="horz" lIns="99040" tIns="49520" rIns="99040" bIns="495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1" y="9721107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 anchor="b"/>
          <a:lstStyle>
            <a:lvl1pPr algn="l">
              <a:defRPr sz="13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4021295" y="9721107"/>
            <a:ext cx="3076363" cy="511731"/>
          </a:xfrm>
          <a:prstGeom prst="rect">
            <a:avLst/>
          </a:prstGeom>
        </p:spPr>
        <p:txBody>
          <a:bodyPr vert="horz" lIns="99040" tIns="49520" rIns="99040" bIns="49520" rtlCol="0" anchor="b"/>
          <a:lstStyle>
            <a:lvl1pPr algn="r">
              <a:defRPr sz="1300"/>
            </a:lvl1pPr>
          </a:lstStyle>
          <a:p>
            <a:fld id="{A51C0C35-A9A2-4EFD-9BAF-1E52E29E03D1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73599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pykrige.readthedocs.io/en/latest/index.html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link.springer.com/content/pdf/10.1007%2Fs11367-012-0489-5.pdf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8315566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hlinkClick r:id="rId3"/>
              </a:rPr>
              <a:t>https://pykrige.readthedocs.io/en/latest/index.html</a:t>
            </a:r>
            <a:endParaRPr lang="en-US" dirty="0" smtClean="0"/>
          </a:p>
          <a:p>
            <a:endParaRPr lang="en-US" dirty="0" smtClean="0"/>
          </a:p>
          <a:p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B.S. Murphy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PyKrige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Development of a Kriging Toolkit for Python.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AGU Fall Meeting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H51K-0753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(2014).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Tx/>
              <a:buChar char="-"/>
            </a:pPr>
            <a:r>
              <a:rPr lang="en-US" dirty="0" smtClean="0"/>
              <a:t>Dakota (</a:t>
            </a:r>
            <a:r>
              <a:rPr lang="en-US" dirty="0" err="1" smtClean="0"/>
              <a:t>Surfpack</a:t>
            </a:r>
            <a:r>
              <a:rPr lang="en-US" dirty="0" smtClean="0"/>
              <a:t>). C++ software with flexible interface that provides optimization algorithms, uncertainty quantification, parameter estimation, and sensitivity analysis for supporting computational models and simulators (Adams et al., 2009). </a:t>
            </a:r>
          </a:p>
          <a:p>
            <a:pPr marL="171450" indent="-171450">
              <a:buFontTx/>
              <a:buChar char="-"/>
            </a:pPr>
            <a:endParaRPr lang="en-US" dirty="0" smtClean="0"/>
          </a:p>
          <a:p>
            <a:r>
              <a:rPr lang="en-US" dirty="0" smtClean="0"/>
              <a:t>– </a:t>
            </a:r>
            <a:r>
              <a:rPr lang="en-US" dirty="0" err="1" smtClean="0"/>
              <a:t>PyKrige</a:t>
            </a:r>
            <a:r>
              <a:rPr lang="en-US" dirty="0" smtClean="0"/>
              <a:t>. Python package that performs 2-D and 3-D ordinary and universal kriging computation with flexible design for custom </a:t>
            </a:r>
            <a:r>
              <a:rPr lang="en-US" dirty="0" err="1" smtClean="0"/>
              <a:t>variogram</a:t>
            </a:r>
            <a:r>
              <a:rPr lang="en-US" dirty="0" smtClean="0"/>
              <a:t> implementation (Murphy, 2014). </a:t>
            </a:r>
          </a:p>
          <a:p>
            <a:endParaRPr lang="en-US" dirty="0" smtClean="0"/>
          </a:p>
          <a:p>
            <a:r>
              <a:rPr lang="en-US" dirty="0" smtClean="0"/>
              <a:t>– </a:t>
            </a:r>
            <a:r>
              <a:rPr lang="en-US" dirty="0" err="1" smtClean="0"/>
              <a:t>gstat</a:t>
            </a:r>
            <a:r>
              <a:rPr lang="en-US" dirty="0" smtClean="0"/>
              <a:t>. R package (computational core coded in C) that supports block kriging, simple, ordinary, and universal (co)kriging, and many other features (</a:t>
            </a:r>
            <a:r>
              <a:rPr lang="en-US" dirty="0" err="1" smtClean="0"/>
              <a:t>Pebesma</a:t>
            </a:r>
            <a:r>
              <a:rPr lang="en-US" dirty="0" smtClean="0"/>
              <a:t>, 2004), (</a:t>
            </a:r>
            <a:r>
              <a:rPr lang="en-US" dirty="0" err="1" smtClean="0"/>
              <a:t>Gräler</a:t>
            </a:r>
            <a:r>
              <a:rPr lang="en-US" dirty="0" smtClean="0"/>
              <a:t> et al., 2016). It is historically the leading software in this field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81792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question at the beginning remains unanswered: but we’re on our way, getting closer to it </a:t>
            </a:r>
            <a:r>
              <a:rPr lang="en-GB" dirty="0">
                <a:sym typeface="Wingdings" panose="05000000000000000000" pitchFamily="2" charset="2"/>
              </a:rPr>
              <a:t>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12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2122656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Link</a:t>
            </a:r>
            <a:r>
              <a:rPr lang="en-US" baseline="0" dirty="0"/>
              <a:t> to Paper: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Title: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Identifying best existing practice for characterization modeling in life cycle impact assessment</a:t>
            </a:r>
          </a:p>
          <a:p>
            <a:r>
              <a:rPr lang="en-US" dirty="0">
                <a:hlinkClick r:id="rId3"/>
              </a:rPr>
              <a:t>https://link.springer.com/content/pdf/10.1007%2Fs11367-012-0489-5.pdf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1C0C35-A9A2-4EFD-9BAF-1E52E29E03D1}" type="slidenum">
              <a:rPr lang="de-CH" smtClean="0"/>
              <a:t>19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922168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foli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431800" y="4563876"/>
            <a:ext cx="11328400" cy="1264463"/>
          </a:xfrm>
          <a:solidFill>
            <a:srgbClr val="1F407A"/>
          </a:solidFill>
        </p:spPr>
        <p:txBody>
          <a:bodyPr lIns="144000" tIns="108000" bIns="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F78091-16C3-4060-A3B3-C83E16EAA7B0}" type="datetime1">
              <a:rPr lang="de-DE" smtClean="0"/>
              <a:t>10.10.2019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Raka Adrianto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‹#›</a:t>
            </a:fld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431800" y="3429000"/>
            <a:ext cx="11328400" cy="1152128"/>
          </a:xfrm>
          <a:solidFill>
            <a:srgbClr val="1F407A"/>
          </a:solidFill>
        </p:spPr>
        <p:txBody>
          <a:bodyPr wrap="square" lIns="144000" tIns="72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pic>
        <p:nvPicPr>
          <p:cNvPr id="8" name="Bildplatzhalter 1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" r="30"/>
          <a:stretch>
            <a:fillRect/>
          </a:stretch>
        </p:blipFill>
        <p:spPr>
          <a:xfrm>
            <a:off x="431801" y="619125"/>
            <a:ext cx="11328400" cy="2819399"/>
          </a:xfrm>
          <a:prstGeom prst="rect">
            <a:avLst/>
          </a:prstGeom>
        </p:spPr>
      </p:pic>
      <p:grpSp>
        <p:nvGrpSpPr>
          <p:cNvPr id="9" name="Gruppieren 10">
            <a:extLst>
              <a:ext uri="{FF2B5EF4-FFF2-40B4-BE49-F238E27FC236}">
                <a16:creationId xmlns:a16="http://schemas.microsoft.com/office/drawing/2014/main" id="{E991F506-C5AB-47FA-A016-36F8B5E8B4E9}"/>
              </a:ext>
            </a:extLst>
          </p:cNvPr>
          <p:cNvGrpSpPr/>
          <p:nvPr userDrawn="1"/>
        </p:nvGrpSpPr>
        <p:grpSpPr>
          <a:xfrm>
            <a:off x="190500" y="152401"/>
            <a:ext cx="11812801" cy="612775"/>
            <a:chOff x="142874" y="152400"/>
            <a:chExt cx="8859601" cy="612775"/>
          </a:xfrm>
          <a:solidFill>
            <a:srgbClr val="1F407A"/>
          </a:solidFill>
        </p:grpSpPr>
        <p:sp>
          <p:nvSpPr>
            <p:cNvPr id="10" name="Rechteck 23">
              <a:extLst>
                <a:ext uri="{FF2B5EF4-FFF2-40B4-BE49-F238E27FC236}">
                  <a16:creationId xmlns:a16="http://schemas.microsoft.com/office/drawing/2014/main" id="{5C47871C-DE83-4912-862D-3F5C2852F879}"/>
                </a:ext>
              </a:extLst>
            </p:cNvPr>
            <p:cNvSpPr/>
            <p:nvPr/>
          </p:nvSpPr>
          <p:spPr>
            <a:xfrm>
              <a:off x="142875" y="152400"/>
              <a:ext cx="8859600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sz="1800"/>
            </a:p>
          </p:txBody>
        </p:sp>
        <p:sp>
          <p:nvSpPr>
            <p:cNvPr id="11" name="Rechteck 24">
              <a:extLst>
                <a:ext uri="{FF2B5EF4-FFF2-40B4-BE49-F238E27FC236}">
                  <a16:creationId xmlns:a16="http://schemas.microsoft.com/office/drawing/2014/main" id="{F709FEDF-0244-41B8-BD47-CAA123965E8C}"/>
                </a:ext>
              </a:extLst>
            </p:cNvPr>
            <p:cNvSpPr/>
            <p:nvPr/>
          </p:nvSpPr>
          <p:spPr>
            <a:xfrm>
              <a:off x="142874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sz="1800"/>
            </a:p>
          </p:txBody>
        </p:sp>
        <p:sp>
          <p:nvSpPr>
            <p:cNvPr id="12" name="Rechteck 25">
              <a:extLst>
                <a:ext uri="{FF2B5EF4-FFF2-40B4-BE49-F238E27FC236}">
                  <a16:creationId xmlns:a16="http://schemas.microsoft.com/office/drawing/2014/main" id="{A83226A0-C010-45D2-BFA5-67E73922AE72}"/>
                </a:ext>
              </a:extLst>
            </p:cNvPr>
            <p:cNvSpPr/>
            <p:nvPr/>
          </p:nvSpPr>
          <p:spPr>
            <a:xfrm>
              <a:off x="8814997" y="597693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sz="1800"/>
            </a:p>
          </p:txBody>
        </p:sp>
        <p:pic>
          <p:nvPicPr>
            <p:cNvPr id="13" name="Bild 18" descr="g_eth_logo_kurz_neg_Schutzraum.eps">
              <a:extLst>
                <a:ext uri="{FF2B5EF4-FFF2-40B4-BE49-F238E27FC236}">
                  <a16:creationId xmlns:a16="http://schemas.microsoft.com/office/drawing/2014/main" id="{52E34CD6-8FD2-44FD-B23A-EFD871E5ECD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000" y="306000"/>
              <a:ext cx="731369" cy="158400"/>
            </a:xfrm>
            <a:prstGeom prst="rect">
              <a:avLst/>
            </a:prstGeom>
            <a:grpFill/>
          </p:spPr>
        </p:pic>
      </p:grpSp>
      <p:pic>
        <p:nvPicPr>
          <p:cNvPr id="14" name="Picture 13" descr="ESD Logo.jpg">
            <a:extLst>
              <a:ext uri="{FF2B5EF4-FFF2-40B4-BE49-F238E27FC236}">
                <a16:creationId xmlns:a16="http://schemas.microsoft.com/office/drawing/2014/main" id="{E6649F91-0076-4E3D-8F80-7737E609F75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440100" y="6337301"/>
            <a:ext cx="1043896" cy="402624"/>
          </a:xfrm>
          <a:prstGeom prst="rect">
            <a:avLst/>
          </a:prstGeom>
        </p:spPr>
      </p:pic>
      <p:sp>
        <p:nvSpPr>
          <p:cNvPr id="15" name="Textfeld 6">
            <a:extLst>
              <a:ext uri="{FF2B5EF4-FFF2-40B4-BE49-F238E27FC236}">
                <a16:creationId xmlns:a16="http://schemas.microsoft.com/office/drawing/2014/main" id="{25EE1AD4-8C03-4A9D-95EE-82E4B536C5E9}"/>
              </a:ext>
            </a:extLst>
          </p:cNvPr>
          <p:cNvSpPr txBox="1"/>
          <p:nvPr userDrawn="1"/>
        </p:nvSpPr>
        <p:spPr>
          <a:xfrm>
            <a:off x="1621484" y="6308726"/>
            <a:ext cx="4474516" cy="459775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de-CH" sz="800" b="1" dirty="0"/>
              <a:t>www.esd.ifu.ethz.ch/</a:t>
            </a:r>
          </a:p>
        </p:txBody>
      </p:sp>
    </p:spTree>
    <p:extLst>
      <p:ext uri="{BB962C8B-B14F-4D97-AF65-F5344CB8AC3E}">
        <p14:creationId xmlns:p14="http://schemas.microsoft.com/office/powerpoint/2010/main" val="8577199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431800" y="4823306"/>
            <a:ext cx="1132840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431800" y="5809754"/>
            <a:ext cx="1132840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EECA87-2FA6-4C9A-A740-E98A1D28A999}" type="datetime1">
              <a:rPr lang="de-DE" smtClean="0"/>
              <a:t>10.10.2019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Raka Adrianto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‹#›</a:t>
            </a:fld>
            <a:endParaRPr lang="de-DE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431800" y="620714"/>
            <a:ext cx="1132840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4902917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elfolie D (Hintergrundbild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431800" y="620714"/>
            <a:ext cx="11328397" cy="465726"/>
          </a:xfrm>
          <a:solidFill>
            <a:schemeClr val="bg1"/>
          </a:solidFill>
          <a:ln>
            <a:noFill/>
          </a:ln>
        </p:spPr>
        <p:txBody>
          <a:bodyPr lIns="144000" tIns="108000" anchor="t" anchorCtr="0"/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431801" y="1063255"/>
            <a:ext cx="11328399" cy="960809"/>
          </a:xfrm>
          <a:solidFill>
            <a:schemeClr val="bg1"/>
          </a:solidFill>
        </p:spPr>
        <p:txBody>
          <a:bodyPr wrap="square" lIns="144000" tIns="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grpSp>
        <p:nvGrpSpPr>
          <p:cNvPr id="13" name="Gruppieren 10"/>
          <p:cNvGrpSpPr/>
          <p:nvPr userDrawn="1"/>
        </p:nvGrpSpPr>
        <p:grpSpPr>
          <a:xfrm>
            <a:off x="190500" y="152401"/>
            <a:ext cx="11812801" cy="612775"/>
            <a:chOff x="142874" y="152400"/>
            <a:chExt cx="8859601" cy="612775"/>
          </a:xfrm>
          <a:solidFill>
            <a:srgbClr val="1F407A"/>
          </a:solidFill>
        </p:grpSpPr>
        <p:sp>
          <p:nvSpPr>
            <p:cNvPr id="14" name="Rechteck 23"/>
            <p:cNvSpPr/>
            <p:nvPr/>
          </p:nvSpPr>
          <p:spPr>
            <a:xfrm>
              <a:off x="142875" y="152400"/>
              <a:ext cx="8859600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sz="1800"/>
            </a:p>
          </p:txBody>
        </p:sp>
        <p:sp>
          <p:nvSpPr>
            <p:cNvPr id="15" name="Rechteck 24"/>
            <p:cNvSpPr/>
            <p:nvPr/>
          </p:nvSpPr>
          <p:spPr>
            <a:xfrm>
              <a:off x="142874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sz="1800"/>
            </a:p>
          </p:txBody>
        </p:sp>
        <p:sp>
          <p:nvSpPr>
            <p:cNvPr id="16" name="Rechteck 25"/>
            <p:cNvSpPr/>
            <p:nvPr/>
          </p:nvSpPr>
          <p:spPr>
            <a:xfrm>
              <a:off x="8814997" y="597693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sz="1800"/>
            </a:p>
          </p:txBody>
        </p:sp>
        <p:pic>
          <p:nvPicPr>
            <p:cNvPr id="17" name="Bild 18" descr="g_eth_logo_kurz_neg_Schutzraum.eps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000" y="306000"/>
              <a:ext cx="731369" cy="158400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19807231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31800" y="2024064"/>
            <a:ext cx="11328400" cy="421004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11C543-F757-462C-9270-0600856B315D}" type="datetime1">
              <a:rPr lang="de-DE" smtClean="0"/>
              <a:t>10.10.2019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Raka Adrianto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‹#›</a:t>
            </a:fld>
            <a:endParaRPr lang="de-DE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431800" y="2024064"/>
            <a:ext cx="5472000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8021" y="2024064"/>
            <a:ext cx="5472179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0CFAD-FC04-42B1-86F6-32597FB47874}" type="datetime1">
              <a:rPr lang="de-DE" smtClean="0"/>
              <a:t>10.10.2019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Raka Adrianto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‹#›</a:t>
            </a:fld>
            <a:endParaRPr lang="de-DE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foli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431800" y="4823306"/>
            <a:ext cx="11328400" cy="1013969"/>
          </a:xfrm>
          <a:solidFill>
            <a:srgbClr val="1F407A"/>
          </a:solidFill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431800" y="5809754"/>
            <a:ext cx="11328400" cy="427535"/>
          </a:xfrm>
          <a:solidFill>
            <a:srgbClr val="1F407A"/>
          </a:solidFill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4C235-FD28-428A-918B-A2E7FCB0166C}" type="datetime1">
              <a:rPr lang="de-DE" smtClean="0"/>
              <a:t>10.10.2019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Raka Adrianto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‹#›</a:t>
            </a:fld>
            <a:endParaRPr lang="de-DE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431800" y="620713"/>
            <a:ext cx="11328400" cy="4204512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5151048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foli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431800" y="4823306"/>
            <a:ext cx="11328400" cy="1013969"/>
          </a:xfrm>
          <a:noFill/>
        </p:spPr>
        <p:txBody>
          <a:bodyPr wrap="square" lIns="144000" tIns="108000" anchor="t" anchorCtr="0"/>
          <a:lstStyle>
            <a:lvl1pPr>
              <a:lnSpc>
                <a:spcPct val="100000"/>
              </a:lnSpc>
              <a:spcBef>
                <a:spcPts val="0"/>
              </a:spcBef>
              <a:defRPr sz="28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431800" y="5809754"/>
            <a:ext cx="11328400" cy="427535"/>
          </a:xfrm>
          <a:noFill/>
        </p:spPr>
        <p:txBody>
          <a:bodyPr lIns="144000" bIns="108000" anchor="b" anchorCtr="0">
            <a:no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92B3A-320D-4139-88B3-5F32A8AF6D62}" type="datetime1">
              <a:rPr lang="de-DE" smtClean="0"/>
              <a:t>10.10.2019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Raka Adrianto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‹#›</a:t>
            </a:fld>
            <a:endParaRPr lang="de-DE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431800" y="620714"/>
            <a:ext cx="11328400" cy="4204513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923647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halt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31800" y="1812897"/>
            <a:ext cx="11328400" cy="4421213"/>
          </a:xfrm>
        </p:spPr>
        <p:txBody>
          <a:bodyPr/>
          <a:lstStyle>
            <a:lvl1pPr>
              <a:defRPr>
                <a:solidFill>
                  <a:schemeClr val="accent3">
                    <a:lumMod val="50000"/>
                  </a:schemeClr>
                </a:solidFill>
              </a:defRPr>
            </a:lvl1pPr>
            <a:lvl2pPr>
              <a:defRPr>
                <a:solidFill>
                  <a:schemeClr val="accent3">
                    <a:lumMod val="50000"/>
                  </a:schemeClr>
                </a:solidFill>
              </a:defRPr>
            </a:lvl2pPr>
            <a:lvl3pPr>
              <a:defRPr>
                <a:solidFill>
                  <a:schemeClr val="accent3">
                    <a:lumMod val="50000"/>
                  </a:schemeClr>
                </a:solidFill>
              </a:defRPr>
            </a:lvl3pPr>
            <a:lvl4pPr>
              <a:defRPr>
                <a:solidFill>
                  <a:schemeClr val="accent3">
                    <a:lumMod val="50000"/>
                  </a:schemeClr>
                </a:solidFill>
              </a:defRPr>
            </a:lvl4pPr>
            <a:lvl5pPr>
              <a:defRPr>
                <a:solidFill>
                  <a:schemeClr val="accent3">
                    <a:lumMod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E7D9CC-B5DD-42EA-809C-A1999ABCEE80}" type="datetime1">
              <a:rPr lang="de-DE" smtClean="0"/>
              <a:t>10.10.2019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Raka Adrianto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11501801" y="6308726"/>
            <a:ext cx="501500" cy="468312"/>
          </a:xfr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 vert="horz" wrap="none" lIns="0" tIns="0" rIns="0" bIns="0" rtlCol="0" anchor="ctr"/>
          <a:lstStyle>
            <a:lvl1pPr>
              <a:defRPr lang="de-DE" sz="2000" smtClean="0">
                <a:solidFill>
                  <a:srgbClr val="1F407A"/>
                </a:solidFill>
                <a:latin typeface="Arial Black" panose="020B0A04020102020204" pitchFamily="34" charset="0"/>
              </a:defRPr>
            </a:lvl1pPr>
          </a:lstStyle>
          <a:p>
            <a:fld id="{6C6AE60A-B69C-4790-82F7-3882EDF23186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</p:spPr>
        <p:txBody>
          <a:bodyPr anchor="ctr"/>
          <a:lstStyle>
            <a:lvl1pPr>
              <a:defRPr sz="3200" b="0">
                <a:solidFill>
                  <a:schemeClr val="accent3">
                    <a:lumMod val="50000"/>
                  </a:schemeClr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de-CH" dirty="0"/>
          </a:p>
        </p:txBody>
      </p:sp>
      <p:grpSp>
        <p:nvGrpSpPr>
          <p:cNvPr id="8" name="Gruppieren 10">
            <a:extLst>
              <a:ext uri="{FF2B5EF4-FFF2-40B4-BE49-F238E27FC236}">
                <a16:creationId xmlns:a16="http://schemas.microsoft.com/office/drawing/2014/main" id="{8118D8C6-4BB6-4E4F-841A-2EADA6036260}"/>
              </a:ext>
            </a:extLst>
          </p:cNvPr>
          <p:cNvGrpSpPr/>
          <p:nvPr userDrawn="1"/>
        </p:nvGrpSpPr>
        <p:grpSpPr>
          <a:xfrm>
            <a:off x="190500" y="152401"/>
            <a:ext cx="11812801" cy="612775"/>
            <a:chOff x="142874" y="152400"/>
            <a:chExt cx="8859601" cy="612775"/>
          </a:xfrm>
          <a:solidFill>
            <a:srgbClr val="1F407A"/>
          </a:solidFill>
        </p:grpSpPr>
        <p:sp>
          <p:nvSpPr>
            <p:cNvPr id="9" name="Rechteck 23">
              <a:extLst>
                <a:ext uri="{FF2B5EF4-FFF2-40B4-BE49-F238E27FC236}">
                  <a16:creationId xmlns:a16="http://schemas.microsoft.com/office/drawing/2014/main" id="{B213F152-1706-44AC-A394-D3FD6D18A0B8}"/>
                </a:ext>
              </a:extLst>
            </p:cNvPr>
            <p:cNvSpPr/>
            <p:nvPr/>
          </p:nvSpPr>
          <p:spPr>
            <a:xfrm>
              <a:off x="142875" y="152400"/>
              <a:ext cx="8859600" cy="471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sz="1800"/>
            </a:p>
          </p:txBody>
        </p:sp>
        <p:sp>
          <p:nvSpPr>
            <p:cNvPr id="10" name="Rechteck 24">
              <a:extLst>
                <a:ext uri="{FF2B5EF4-FFF2-40B4-BE49-F238E27FC236}">
                  <a16:creationId xmlns:a16="http://schemas.microsoft.com/office/drawing/2014/main" id="{A64AB922-5512-4F4D-BFF4-B979A0FA2658}"/>
                </a:ext>
              </a:extLst>
            </p:cNvPr>
            <p:cNvSpPr/>
            <p:nvPr/>
          </p:nvSpPr>
          <p:spPr>
            <a:xfrm>
              <a:off x="142874" y="597694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sz="1800"/>
            </a:p>
          </p:txBody>
        </p:sp>
        <p:sp>
          <p:nvSpPr>
            <p:cNvPr id="11" name="Rechteck 25">
              <a:extLst>
                <a:ext uri="{FF2B5EF4-FFF2-40B4-BE49-F238E27FC236}">
                  <a16:creationId xmlns:a16="http://schemas.microsoft.com/office/drawing/2014/main" id="{7A930D71-369D-4739-A588-B860D6AE71E3}"/>
                </a:ext>
              </a:extLst>
            </p:cNvPr>
            <p:cNvSpPr/>
            <p:nvPr/>
          </p:nvSpPr>
          <p:spPr>
            <a:xfrm>
              <a:off x="8814997" y="597693"/>
              <a:ext cx="187200" cy="167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 sz="1800"/>
            </a:p>
          </p:txBody>
        </p:sp>
        <p:pic>
          <p:nvPicPr>
            <p:cNvPr id="12" name="Bild 18" descr="g_eth_logo_kurz_neg_Schutzraum.eps">
              <a:extLst>
                <a:ext uri="{FF2B5EF4-FFF2-40B4-BE49-F238E27FC236}">
                  <a16:creationId xmlns:a16="http://schemas.microsoft.com/office/drawing/2014/main" id="{08129079-C73C-466B-B4B6-C14CA1BD6E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000" y="306000"/>
              <a:ext cx="731369" cy="158400"/>
            </a:xfrm>
            <a:prstGeom prst="rect">
              <a:avLst/>
            </a:prstGeom>
            <a:grpFill/>
          </p:spPr>
        </p:pic>
      </p:grpSp>
      <p:pic>
        <p:nvPicPr>
          <p:cNvPr id="13" name="Picture 12" descr="ESD Logo.jpg">
            <a:extLst>
              <a:ext uri="{FF2B5EF4-FFF2-40B4-BE49-F238E27FC236}">
                <a16:creationId xmlns:a16="http://schemas.microsoft.com/office/drawing/2014/main" id="{C016EEBF-0DF5-46CB-AD47-39E4DC9CB79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440100" y="6337301"/>
            <a:ext cx="1043896" cy="402624"/>
          </a:xfrm>
          <a:prstGeom prst="rect">
            <a:avLst/>
          </a:prstGeom>
        </p:spPr>
      </p:pic>
      <p:sp>
        <p:nvSpPr>
          <p:cNvPr id="14" name="Textfeld 6">
            <a:extLst>
              <a:ext uri="{FF2B5EF4-FFF2-40B4-BE49-F238E27FC236}">
                <a16:creationId xmlns:a16="http://schemas.microsoft.com/office/drawing/2014/main" id="{1018376B-6FD8-4D53-AF82-29741F08B3DE}"/>
              </a:ext>
            </a:extLst>
          </p:cNvPr>
          <p:cNvSpPr txBox="1"/>
          <p:nvPr userDrawn="1"/>
        </p:nvSpPr>
        <p:spPr>
          <a:xfrm>
            <a:off x="1621484" y="6308726"/>
            <a:ext cx="4474516" cy="459775"/>
          </a:xfrm>
          <a:prstGeom prst="rect">
            <a:avLst/>
          </a:prstGeom>
          <a:noFill/>
        </p:spPr>
        <p:txBody>
          <a:bodyPr wrap="square" lIns="0" rIns="0" rtlCol="0" anchor="ctr" anchorCtr="0">
            <a:noAutofit/>
          </a:bodyPr>
          <a:lstStyle/>
          <a:p>
            <a:r>
              <a:rPr lang="de-CH" sz="800" b="1" dirty="0"/>
              <a:t>www.esd.ifu.ethz.ch/</a:t>
            </a:r>
          </a:p>
        </p:txBody>
      </p:sp>
    </p:spTree>
    <p:extLst>
      <p:ext uri="{BB962C8B-B14F-4D97-AF65-F5344CB8AC3E}">
        <p14:creationId xmlns:p14="http://schemas.microsoft.com/office/powerpoint/2010/main" val="28415613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halt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FB6549-6BC1-443E-BDEF-1559583AE8BF}" type="datetime1">
              <a:rPr lang="de-DE" smtClean="0"/>
              <a:t>10.10.2019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Raka Adrianto</a:t>
            </a:r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3"/>
          </p:nvPr>
        </p:nvSpPr>
        <p:spPr>
          <a:xfrm>
            <a:off x="431800" y="620713"/>
            <a:ext cx="11328400" cy="5607860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de-CH" dirty="0"/>
          </a:p>
        </p:txBody>
      </p:sp>
      <p:sp>
        <p:nvSpPr>
          <p:cNvPr id="12" name="Foliennummernplatzhalter 5">
            <a:extLst>
              <a:ext uri="{FF2B5EF4-FFF2-40B4-BE49-F238E27FC236}">
                <a16:creationId xmlns:a16="http://schemas.microsoft.com/office/drawing/2014/main" id="{1C4FB485-CBE8-4CD9-8EC0-CF2A33BBDA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1801" y="6308726"/>
            <a:ext cx="501500" cy="468312"/>
          </a:xfr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 vert="horz" wrap="none" lIns="0" tIns="0" rIns="0" bIns="0" rtlCol="0" anchor="ctr"/>
          <a:lstStyle>
            <a:lvl1pPr>
              <a:defRPr lang="de-DE" sz="2000" smtClean="0">
                <a:solidFill>
                  <a:srgbClr val="1F407A"/>
                </a:solidFill>
                <a:latin typeface="Arial Black" panose="020B0A04020102020204" pitchFamily="34" charset="0"/>
              </a:defRPr>
            </a:lvl1pPr>
          </a:lstStyle>
          <a:p>
            <a:fld id="{6C6AE60A-B69C-4790-82F7-3882EDF23186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042500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halt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 hasCustomPrompt="1"/>
          </p:nvPr>
        </p:nvSpPr>
        <p:spPr>
          <a:xfrm>
            <a:off x="431800" y="2024064"/>
            <a:ext cx="5472000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 marL="1077913" indent="-177800"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 hasCustomPrompt="1"/>
          </p:nvPr>
        </p:nvSpPr>
        <p:spPr>
          <a:xfrm>
            <a:off x="6288021" y="2024064"/>
            <a:ext cx="5472179" cy="4213225"/>
          </a:xfrm>
        </p:spPr>
        <p:txBody>
          <a:bodyPr lIns="140400" rIns="0"/>
          <a:lstStyle>
            <a:lvl1pPr>
              <a:lnSpc>
                <a:spcPct val="100000"/>
              </a:lnSpc>
              <a:spcBef>
                <a:spcPts val="500"/>
              </a:spcBef>
              <a:defRPr sz="20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0AECC-9C4F-4CBE-A17F-32A741B9A065}" type="datetime1">
              <a:rPr lang="de-DE" smtClean="0"/>
              <a:t>10.10.2019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Raka Adrianto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‹#›</a:t>
            </a:fld>
            <a:endParaRPr lang="de-DE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538128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halt Frei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317EF9-E766-4A2F-AE9F-936F1DDBFDFC}" type="datetime1">
              <a:rPr lang="de-DE" smtClean="0"/>
              <a:t>10.10.2019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Raka Adrianto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‹#›</a:t>
            </a:fld>
            <a:endParaRPr lang="de-DE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9885805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apitelauftakt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6B5F7-0221-45FB-B2A8-CD9D4446A39E}" type="datetime1">
              <a:rPr lang="de-DE" smtClean="0"/>
              <a:t>10.10.2019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Raka Adrianto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‹#›</a:t>
            </a:fld>
            <a:endParaRPr lang="de-DE"/>
          </a:p>
        </p:txBody>
      </p:sp>
      <p:sp>
        <p:nvSpPr>
          <p:cNvPr id="8" name="Inhaltsplatzhalter 7"/>
          <p:cNvSpPr>
            <a:spLocks noGrp="1"/>
          </p:cNvSpPr>
          <p:nvPr>
            <p:ph sz="quarter" idx="13" hasCustomPrompt="1"/>
          </p:nvPr>
        </p:nvSpPr>
        <p:spPr>
          <a:xfrm>
            <a:off x="431800" y="1565138"/>
            <a:ext cx="11328400" cy="4672150"/>
          </a:xfrm>
          <a:solidFill>
            <a:srgbClr val="1F407A"/>
          </a:solidFill>
        </p:spPr>
        <p:txBody>
          <a:bodyPr lIns="144000" tIns="450000"/>
          <a:lstStyle>
            <a:lvl1pPr marL="0" indent="0">
              <a:lnSpc>
                <a:spcPct val="114000"/>
              </a:lnSpc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Inhalt und Hintergrundfarbe bearbeiten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31800" y="612000"/>
            <a:ext cx="11328400" cy="972000"/>
          </a:xfrm>
          <a:solidFill>
            <a:srgbClr val="1F407A"/>
          </a:solidFill>
        </p:spPr>
        <p:txBody>
          <a:bodyPr lIns="140400" anchor="ctr"/>
          <a:lstStyle>
            <a:lvl1pPr>
              <a:lnSpc>
                <a:spcPct val="100000"/>
              </a:lnSpc>
              <a:defRPr sz="3200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de-DE" dirty="0"/>
              <a:t>Titel und Hintergrundfarbe bearbeiten</a:t>
            </a:r>
          </a:p>
        </p:txBody>
      </p:sp>
    </p:spTree>
    <p:extLst>
      <p:ext uri="{BB962C8B-B14F-4D97-AF65-F5344CB8AC3E}">
        <p14:creationId xmlns:p14="http://schemas.microsoft.com/office/powerpoint/2010/main" val="2471766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apitelauftakt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31800" y="612001"/>
            <a:ext cx="11328400" cy="5616575"/>
          </a:xfrm>
          <a:solidFill>
            <a:srgbClr val="1F407A"/>
          </a:solidFill>
        </p:spPr>
        <p:txBody>
          <a:bodyPr lIns="144000" tIns="450000" bIns="0" anchor="t" anchorCtr="0"/>
          <a:lstStyle>
            <a:lvl1pPr>
              <a:lnSpc>
                <a:spcPct val="113000"/>
              </a:lnSpc>
              <a:defRPr sz="3200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 und Hintergrundfarbe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AFF15-849F-47CE-95B3-292578E74A7A}" type="datetime1">
              <a:rPr lang="de-DE" smtClean="0"/>
              <a:t>10.10.2019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Raka Adrianto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181950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10583499" y="6308726"/>
            <a:ext cx="81609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B13331D-62E2-41FE-A5B5-F228497A5207}" type="datetime1">
              <a:rPr lang="de-DE" smtClean="0"/>
              <a:t>10.10.2019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6001" y="6308726"/>
            <a:ext cx="4278151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/>
              <a:t>Raka Adrianto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501801" y="6308726"/>
            <a:ext cx="355600" cy="468312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fld id="{6C6AE60A-B69C-4790-82F7-3882EDF23186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31800" y="2024064"/>
            <a:ext cx="11311917" cy="4213224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31800" y="620714"/>
            <a:ext cx="11328400" cy="972000"/>
          </a:xfrm>
          <a:prstGeom prst="rect">
            <a:avLst/>
          </a:prstGeom>
          <a:solidFill>
            <a:schemeClr val="bg1"/>
          </a:solidFill>
        </p:spPr>
        <p:txBody>
          <a:bodyPr vert="horz" lIns="140400" tIns="0" rIns="144000" bIns="0" rtlCol="0" anchor="b" anchorCtr="0">
            <a:noAutofit/>
          </a:bodyPr>
          <a:lstStyle/>
          <a:p>
            <a:r>
              <a:rPr lang="de-DE" dirty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0029493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3" r:id="rId4"/>
    <p:sldLayoutId id="2147483676" r:id="rId5"/>
    <p:sldLayoutId id="2147483674" r:id="rId6"/>
    <p:sldLayoutId id="2147483675" r:id="rId7"/>
    <p:sldLayoutId id="2147483677" r:id="rId8"/>
    <p:sldLayoutId id="2147483678" r:id="rId9"/>
    <p:sldLayoutId id="2147483667" r:id="rId10"/>
    <p:sldLayoutId id="2147483666" r:id="rId11"/>
    <p:sldLayoutId id="2147483650" r:id="rId12"/>
    <p:sldLayoutId id="2147483652" r:id="rId13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100000"/>
        </a:lnSpc>
        <a:spcBef>
          <a:spcPts val="500"/>
        </a:spcBef>
        <a:buClr>
          <a:srgbClr val="1F407A"/>
        </a:buClr>
        <a:buFont typeface="Wingdings" pitchFamily="2" charset="2"/>
        <a:buChar char="§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27063" indent="-265113" algn="l" defTabSz="914400" rtl="0" eaLnBrk="1" latinLnBrk="0" hangingPunct="1">
        <a:lnSpc>
          <a:spcPct val="100000"/>
        </a:lnSpc>
        <a:spcBef>
          <a:spcPts val="400"/>
        </a:spcBef>
        <a:buClr>
          <a:srgbClr val="1F407A"/>
        </a:buClr>
        <a:buFont typeface="Wingdings" pitchFamily="2" charset="2"/>
        <a:buChar char="§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93763" indent="-266700" algn="l" defTabSz="914400" rtl="0" eaLnBrk="1" latinLnBrk="0" hangingPunct="1">
        <a:lnSpc>
          <a:spcPct val="100000"/>
        </a:lnSpc>
        <a:spcBef>
          <a:spcPts val="400"/>
        </a:spcBef>
        <a:buClr>
          <a:srgbClr val="1F407A"/>
        </a:buClr>
        <a:buFont typeface="Wingdings" pitchFamily="2" charset="2"/>
        <a:buChar char="§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77913" indent="-177800" algn="l" defTabSz="914400" rtl="0" eaLnBrk="1" latinLnBrk="0" hangingPunct="1">
        <a:lnSpc>
          <a:spcPct val="100000"/>
        </a:lnSpc>
        <a:spcBef>
          <a:spcPts val="400"/>
        </a:spcBef>
        <a:buClr>
          <a:srgbClr val="1F407A"/>
        </a:buClr>
        <a:buFont typeface="Wingdings" pitchFamily="2" charset="2"/>
        <a:buChar char="§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262063" indent="-184150" algn="l" defTabSz="914400" rtl="0" eaLnBrk="1" latinLnBrk="0" hangingPunct="1">
        <a:lnSpc>
          <a:spcPct val="100000"/>
        </a:lnSpc>
        <a:spcBef>
          <a:spcPts val="400"/>
        </a:spcBef>
        <a:buClr>
          <a:srgbClr val="1F407A"/>
        </a:buClr>
        <a:buFont typeface="Wingdings" pitchFamily="2" charset="2"/>
        <a:buChar char="§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mailto:adrianto@ifu.baug.ethz.ch" TargetMode="Externa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microsoft.com/office/2007/relationships/hdphoto" Target="../media/hdphoto1.wdp"/><Relationship Id="rId7" Type="http://schemas.openxmlformats.org/officeDocument/2006/relationships/image" Target="../media/image9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6" Type="http://schemas.microsoft.com/office/2007/relationships/hdphoto" Target="../media/hdphoto2.wdp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1"/>
          <p:cNvSpPr>
            <a:spLocks noGrp="1"/>
          </p:cNvSpPr>
          <p:nvPr>
            <p:ph type="subTitle" idx="1"/>
          </p:nvPr>
        </p:nvSpPr>
        <p:spPr>
          <a:xfrm>
            <a:off x="431800" y="5124450"/>
            <a:ext cx="11328400" cy="1112838"/>
          </a:xfrm>
        </p:spPr>
        <p:txBody>
          <a:bodyPr/>
          <a:lstStyle/>
          <a:p>
            <a:r>
              <a:rPr lang="de-CH" sz="2000" dirty="0"/>
              <a:t>Raka Adrianto</a:t>
            </a:r>
          </a:p>
          <a:p>
            <a:r>
              <a:rPr lang="de-CH" sz="2000" dirty="0"/>
              <a:t>PhD student at IfU, Ecological System Design (ESD)</a:t>
            </a:r>
          </a:p>
        </p:txBody>
      </p:sp>
      <p:sp>
        <p:nvSpPr>
          <p:cNvPr id="6" name="Titel 5"/>
          <p:cNvSpPr>
            <a:spLocks noGrp="1"/>
          </p:cNvSpPr>
          <p:nvPr>
            <p:ph type="ctrTitle"/>
          </p:nvPr>
        </p:nvSpPr>
        <p:spPr>
          <a:xfrm>
            <a:off x="431800" y="3429000"/>
            <a:ext cx="11328400" cy="1695450"/>
          </a:xfrm>
        </p:spPr>
        <p:txBody>
          <a:bodyPr/>
          <a:lstStyle/>
          <a:p>
            <a:r>
              <a:rPr lang="en-US" sz="4000" dirty="0" smtClean="0"/>
              <a:t>Takeaways from </a:t>
            </a:r>
            <a:r>
              <a:rPr lang="en-US" sz="4000" dirty="0" smtClean="0"/>
              <a:t>visit: Freiberg</a:t>
            </a:r>
            <a:endParaRPr lang="en-US" sz="40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DA20C02-B0E7-4ECC-886B-C3A2950D8439}"/>
              </a:ext>
            </a:extLst>
          </p:cNvPr>
          <p:cNvSpPr/>
          <p:nvPr/>
        </p:nvSpPr>
        <p:spPr>
          <a:xfrm>
            <a:off x="9315875" y="6423693"/>
            <a:ext cx="1194558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800" b="1" dirty="0"/>
              <a:t>https://etn-sultan.eu/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2661276-C26C-4809-8B9B-4BC8BA754EC1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537260" y="6289312"/>
            <a:ext cx="1222940" cy="535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3319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Simulate one condition (small sensitivities</a:t>
            </a:r>
            <a:r>
              <a:rPr lang="en-US" dirty="0" smtClean="0"/>
              <a:t>) – see own paper drawing</a:t>
            </a:r>
            <a:endParaRPr lang="en-US" dirty="0" smtClean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E7D9CC-B5DD-42EA-809C-A1999ABCEE80}" type="datetime1">
              <a:rPr lang="de-DE" smtClean="0"/>
              <a:t>10.10.2019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Raka Adrianto</a:t>
            </a:r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fr-FR" smtClean="0"/>
              <a:pPr/>
              <a:t>10</a:t>
            </a:fld>
            <a:endParaRPr lang="fr-FR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Outlook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621" y="2458931"/>
            <a:ext cx="10492759" cy="3603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8594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/>
          <p:cNvSpPr txBox="1"/>
          <p:nvPr/>
        </p:nvSpPr>
        <p:spPr>
          <a:xfrm>
            <a:off x="8604594" y="5401865"/>
            <a:ext cx="2552623" cy="715089"/>
          </a:xfrm>
          <a:prstGeom prst="flowChartAlternateProcess">
            <a:avLst/>
          </a:prstGeom>
          <a:solidFill>
            <a:srgbClr val="157CD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Life cycle 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impact assessment</a:t>
            </a:r>
          </a:p>
        </p:txBody>
      </p:sp>
      <p:graphicFrame>
        <p:nvGraphicFramePr>
          <p:cNvPr id="39" name="Chart 38">
            <a:extLst>
              <a:ext uri="{FF2B5EF4-FFF2-40B4-BE49-F238E27FC236}">
                <a16:creationId xmlns:a16="http://schemas.microsoft.com/office/drawing/2014/main" id="{00000000-0008-0000-0000-000003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25921664"/>
              </p:ext>
            </p:extLst>
          </p:nvPr>
        </p:nvGraphicFramePr>
        <p:xfrm>
          <a:off x="4239904" y="2614610"/>
          <a:ext cx="3660833" cy="27909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DB15022-8634-4641-A045-47EDC73EAA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52939" y="1592192"/>
            <a:ext cx="2922419" cy="1505003"/>
          </a:xfrm>
        </p:spPr>
        <p:txBody>
          <a:bodyPr/>
          <a:lstStyle/>
          <a:p>
            <a:pPr marL="0" indent="0">
              <a:buNone/>
            </a:pPr>
            <a:r>
              <a:rPr lang="fr-FR" b="1" dirty="0">
                <a:solidFill>
                  <a:srgbClr val="1F407A"/>
                </a:solidFill>
              </a:rPr>
              <a:t>Inputs:</a:t>
            </a:r>
          </a:p>
          <a:p>
            <a:r>
              <a:rPr lang="fr-FR" sz="1600" dirty="0" err="1"/>
              <a:t>Tailings</a:t>
            </a:r>
            <a:r>
              <a:rPr lang="fr-FR" sz="1600" dirty="0"/>
              <a:t> variables</a:t>
            </a:r>
          </a:p>
          <a:p>
            <a:r>
              <a:rPr lang="fr-FR" sz="1600" dirty="0"/>
              <a:t>Site-</a:t>
            </a:r>
            <a:r>
              <a:rPr lang="fr-FR" sz="1600" dirty="0" err="1"/>
              <a:t>specific</a:t>
            </a:r>
            <a:r>
              <a:rPr lang="fr-FR" sz="1600" dirty="0"/>
              <a:t> </a:t>
            </a:r>
            <a:r>
              <a:rPr lang="fr-FR" sz="1600" dirty="0" err="1"/>
              <a:t>parameters</a:t>
            </a:r>
            <a:endParaRPr lang="fr-FR" sz="1600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5703181-F2CC-452F-B040-A789F4E40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Preliminary </a:t>
            </a:r>
            <a:r>
              <a:rPr lang="en-GB" dirty="0" smtClean="0"/>
              <a:t>model </a:t>
            </a:r>
            <a:r>
              <a:rPr lang="en-GB" dirty="0"/>
              <a:t>and the expected outcome</a:t>
            </a:r>
            <a:endParaRPr lang="fr-FR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7534A977-3C50-4CE7-8FEF-B222CD83A5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6B64E-DECE-4A85-B9B4-B4922D0BB168}" type="datetime1">
              <a:rPr lang="de-DE" smtClean="0"/>
              <a:t>10.10.2019</a:t>
            </a:fld>
            <a:endParaRPr lang="de-DE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28A601C1-FE9D-47AE-BCA5-2EEEF4A919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Raka Adrianto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BA414B50-403B-4F52-B5A5-95C74A0E8C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fr-FR" smtClean="0"/>
              <a:pPr/>
              <a:t>11</a:t>
            </a:fld>
            <a:endParaRPr lang="fr-FR" dirty="0"/>
          </a:p>
        </p:txBody>
      </p:sp>
      <p:sp>
        <p:nvSpPr>
          <p:cNvPr id="3" name="Cube 2"/>
          <p:cNvSpPr/>
          <p:nvPr/>
        </p:nvSpPr>
        <p:spPr>
          <a:xfrm>
            <a:off x="2873418" y="2859361"/>
            <a:ext cx="323844" cy="1995363"/>
          </a:xfrm>
          <a:prstGeom prst="cub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rgbClr val="1F4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Cube 7"/>
          <p:cNvSpPr/>
          <p:nvPr/>
        </p:nvSpPr>
        <p:spPr>
          <a:xfrm>
            <a:off x="585787" y="2307625"/>
            <a:ext cx="3162301" cy="2547099"/>
          </a:xfrm>
          <a:prstGeom prst="cube">
            <a:avLst/>
          </a:prstGeom>
          <a:noFill/>
          <a:ln>
            <a:solidFill>
              <a:srgbClr val="1F4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 flipH="1">
            <a:off x="1213414" y="2320288"/>
            <a:ext cx="12471" cy="1890080"/>
          </a:xfrm>
          <a:prstGeom prst="line">
            <a:avLst/>
          </a:prstGeom>
          <a:ln w="19050">
            <a:solidFill>
              <a:srgbClr val="1F407A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>
            <a:off x="1198563" y="4210368"/>
            <a:ext cx="2548604" cy="0"/>
          </a:xfrm>
          <a:prstGeom prst="line">
            <a:avLst/>
          </a:prstGeom>
          <a:ln w="19050">
            <a:solidFill>
              <a:srgbClr val="1F407A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585788" y="4210368"/>
            <a:ext cx="627626" cy="644356"/>
          </a:xfrm>
          <a:prstGeom prst="line">
            <a:avLst/>
          </a:prstGeom>
          <a:ln w="19050">
            <a:solidFill>
              <a:srgbClr val="1F407A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1456175" y="2467477"/>
            <a:ext cx="1646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1F407A"/>
                </a:solidFill>
              </a:rPr>
              <a:t>Realization #1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74395" y="1592192"/>
            <a:ext cx="11753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1F407A"/>
                </a:solidFill>
              </a:rPr>
              <a:t>Model: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805120" y="5396010"/>
            <a:ext cx="2374058" cy="715089"/>
          </a:xfrm>
          <a:prstGeom prst="flowChartAlternateProcess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Water quality </a:t>
            </a:r>
            <a:r>
              <a:rPr lang="en-US" dirty="0" smtClean="0">
                <a:solidFill>
                  <a:schemeClr val="bg1"/>
                </a:solidFill>
              </a:rPr>
              <a:t>prediction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0" name="Oval 29"/>
          <p:cNvSpPr/>
          <p:nvPr/>
        </p:nvSpPr>
        <p:spPr>
          <a:xfrm>
            <a:off x="4569501" y="5557539"/>
            <a:ext cx="392029" cy="392029"/>
          </a:xfrm>
          <a:prstGeom prst="ellipse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2"/>
                </a:solidFill>
              </a:rPr>
              <a:t>2</a:t>
            </a:r>
          </a:p>
        </p:txBody>
      </p:sp>
      <p:sp>
        <p:nvSpPr>
          <p:cNvPr id="32" name="Oval 31"/>
          <p:cNvSpPr/>
          <p:nvPr/>
        </p:nvSpPr>
        <p:spPr>
          <a:xfrm>
            <a:off x="8368975" y="5560700"/>
            <a:ext cx="392029" cy="392029"/>
          </a:xfrm>
          <a:prstGeom prst="ellipse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2"/>
                </a:solidFill>
              </a:rPr>
              <a:t>3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5205147" y="2777852"/>
            <a:ext cx="559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Cu</a:t>
            </a:r>
          </a:p>
        </p:txBody>
      </p:sp>
      <p:sp>
        <p:nvSpPr>
          <p:cNvPr id="40" name="Content Placeholder 1">
            <a:extLst>
              <a:ext uri="{FF2B5EF4-FFF2-40B4-BE49-F238E27FC236}">
                <a16:creationId xmlns:a16="http://schemas.microsoft.com/office/drawing/2014/main" id="{EDB15022-8634-4641-A045-47EDC73EAA02}"/>
              </a:ext>
            </a:extLst>
          </p:cNvPr>
          <p:cNvSpPr txBox="1">
            <a:spLocks/>
          </p:cNvSpPr>
          <p:nvPr/>
        </p:nvSpPr>
        <p:spPr>
          <a:xfrm>
            <a:off x="8368975" y="1592713"/>
            <a:ext cx="3391225" cy="1021897"/>
          </a:xfrm>
          <a:prstGeom prst="rect">
            <a:avLst/>
          </a:prstGeom>
        </p:spPr>
        <p:txBody>
          <a:bodyPr vert="horz" lIns="140400" tIns="0" rIns="144000" bIns="0" rtlCol="0">
            <a:noAutofit/>
          </a:bodyPr>
          <a:lstStyle>
            <a:lvl1pPr marL="361950" indent="-36195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rgbClr val="1F407A"/>
              </a:buClr>
              <a:buFont typeface="Wingdings" pitchFamily="2" charset="2"/>
              <a:buChar char="§"/>
              <a:defRPr sz="2400" kern="120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27063" indent="-265113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rgbClr val="1F407A"/>
              </a:buClr>
              <a:buFont typeface="Wingdings" pitchFamily="2" charset="2"/>
              <a:buChar char="§"/>
              <a:defRPr sz="2000" kern="120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93763" indent="-2667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rgbClr val="1F407A"/>
              </a:buClr>
              <a:buFont typeface="Wingdings" pitchFamily="2" charset="2"/>
              <a:buChar char="§"/>
              <a:defRPr sz="1800" kern="120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7913" indent="-1778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rgbClr val="1F407A"/>
              </a:buClr>
              <a:buFont typeface="Wingdings" pitchFamily="2" charset="2"/>
              <a:buChar char="§"/>
              <a:defRPr sz="1600" kern="120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62063" indent="-18415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rgbClr val="1F407A"/>
              </a:buClr>
              <a:buFont typeface="Wingdings" pitchFamily="2" charset="2"/>
              <a:buChar char="§"/>
              <a:defRPr sz="1400" kern="120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fr-FR" b="1" dirty="0">
                <a:solidFill>
                  <a:srgbClr val="1F407A"/>
                </a:solidFill>
              </a:rPr>
              <a:t>Impact:</a:t>
            </a:r>
          </a:p>
          <a:p>
            <a:pPr marL="0" indent="0">
              <a:buNone/>
            </a:pPr>
            <a:r>
              <a:rPr lang="fr-FR" sz="1600" dirty="0"/>
              <a:t>Method: </a:t>
            </a:r>
            <a:r>
              <a:rPr lang="fr-FR" sz="1600" dirty="0" err="1"/>
              <a:t>USETox</a:t>
            </a:r>
            <a:r>
              <a:rPr lang="fr-FR" sz="1600" dirty="0"/>
              <a:t> (</a:t>
            </a:r>
            <a:r>
              <a:rPr lang="fr-FR" sz="1600" dirty="0" err="1"/>
              <a:t>mid</a:t>
            </a:r>
            <a:r>
              <a:rPr lang="fr-FR" sz="1600" dirty="0"/>
              <a:t> point)</a:t>
            </a:r>
          </a:p>
          <a:p>
            <a:pPr marL="0" indent="0">
              <a:buNone/>
            </a:pPr>
            <a:r>
              <a:rPr lang="fr-FR" sz="1600" dirty="0" err="1"/>
              <a:t>Category</a:t>
            </a:r>
            <a:r>
              <a:rPr lang="fr-FR" sz="1600" dirty="0"/>
              <a:t>: </a:t>
            </a:r>
            <a:r>
              <a:rPr lang="fr-FR" sz="1600" dirty="0" err="1"/>
              <a:t>Freshwater</a:t>
            </a:r>
            <a:r>
              <a:rPr lang="fr-FR" sz="1600" dirty="0"/>
              <a:t> </a:t>
            </a:r>
            <a:r>
              <a:rPr lang="fr-FR" sz="1600" dirty="0" err="1"/>
              <a:t>ecotoxicity</a:t>
            </a:r>
            <a:r>
              <a:rPr lang="fr-FR" sz="1600" dirty="0"/>
              <a:t> 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519716" y="6161088"/>
            <a:ext cx="29432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solidFill>
                  <a:schemeClr val="accent3">
                    <a:lumMod val="75000"/>
                  </a:schemeClr>
                </a:solidFill>
              </a:rPr>
              <a:t>Key: reactive transport </a:t>
            </a:r>
            <a:r>
              <a:rPr lang="en-US" sz="1600" i="1" dirty="0" smtClean="0">
                <a:solidFill>
                  <a:schemeClr val="accent3">
                    <a:lumMod val="75000"/>
                  </a:schemeClr>
                </a:solidFill>
              </a:rPr>
              <a:t>PHREEQC model</a:t>
            </a:r>
            <a:endParaRPr lang="en-US" sz="1600" i="1" dirty="0">
              <a:solidFill>
                <a:schemeClr val="accent3">
                  <a:lumMod val="7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E819A59-9B39-4DCD-A30E-82B45887DA6F}"/>
                  </a:ext>
                </a:extLst>
              </p:cNvPr>
              <p:cNvSpPr txBox="1"/>
              <p:nvPr/>
            </p:nvSpPr>
            <p:spPr>
              <a:xfrm>
                <a:off x="8369767" y="2943112"/>
                <a:ext cx="3390433" cy="369332"/>
              </a:xfrm>
              <a:prstGeom prst="rect">
                <a:avLst/>
              </a:prstGeom>
              <a:noFill/>
              <a:ln>
                <a:solidFill>
                  <a:srgbClr val="1F407A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𝑀𝑎𝑠𝑠</m:t>
                      </m:r>
                      <m:r>
                        <a:rPr lang="en-GB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lang="en-GB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𝑙𝑒𝑎𝑐h𝑎𝑡𝑒</m:t>
                      </m:r>
                      <m:r>
                        <a:rPr lang="en-GB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𝐶𝐹</m:t>
                      </m:r>
                      <m:r>
                        <a:rPr lang="en-GB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GB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𝑠𝑝𝑒𝑐𝑖𝑒𝑠</m:t>
                      </m:r>
                      <m:r>
                        <a:rPr lang="en-GB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E819A59-9B39-4DCD-A30E-82B45887DA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9767" y="2943112"/>
                <a:ext cx="3390433" cy="369332"/>
              </a:xfrm>
              <a:prstGeom prst="rect">
                <a:avLst/>
              </a:prstGeom>
              <a:blipFill>
                <a:blip r:embed="rId3"/>
                <a:stretch>
                  <a:fillRect r="-1254" b="-12903"/>
                </a:stretch>
              </a:blipFill>
              <a:ln>
                <a:solidFill>
                  <a:srgbClr val="1F407A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Up Arrow 19">
            <a:extLst>
              <a:ext uri="{FF2B5EF4-FFF2-40B4-BE49-F238E27FC236}">
                <a16:creationId xmlns:a16="http://schemas.microsoft.com/office/drawing/2014/main" id="{2A35FE45-73A8-4B26-9314-96879FDE6836}"/>
              </a:ext>
            </a:extLst>
          </p:cNvPr>
          <p:cNvSpPr/>
          <p:nvPr/>
        </p:nvSpPr>
        <p:spPr>
          <a:xfrm rot="10800000">
            <a:off x="9845769" y="3505079"/>
            <a:ext cx="461211" cy="374846"/>
          </a:xfrm>
          <a:prstGeom prst="up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8497C7D-7820-439E-B5C9-7A07313E6461}"/>
                  </a:ext>
                </a:extLst>
              </p:cNvPr>
              <p:cNvSpPr txBox="1"/>
              <p:nvPr/>
            </p:nvSpPr>
            <p:spPr>
              <a:xfrm>
                <a:off x="8392552" y="4015170"/>
                <a:ext cx="3367647" cy="738664"/>
              </a:xfrm>
              <a:prstGeom prst="rect">
                <a:avLst/>
              </a:prstGeom>
              <a:noFill/>
              <a:ln>
                <a:solidFill>
                  <a:srgbClr val="1F407A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𝐹𝑜𝑟</m:t>
                      </m:r>
                      <m:r>
                        <a:rPr lang="en-GB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𝐶𝑢</m:t>
                      </m:r>
                    </m:oMath>
                  </m:oMathPara>
                </a14:m>
                <a:endParaRPr lang="en-GB" sz="2400" b="0" i="1" dirty="0">
                  <a:solidFill>
                    <a:schemeClr val="tx2"/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GB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𝐴𝑓𝑡𝑒𝑟</m:t>
                    </m:r>
                    <m:r>
                      <a:rPr lang="en-GB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 15 </m:t>
                    </m:r>
                    <m:r>
                      <a:rPr lang="en-GB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GB" b="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en-GB" b="1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GB" b="1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GB" b="1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GB" b="1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b="1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𝑪𝑻𝑼𝒆</m:t>
                    </m:r>
                  </m:oMath>
                </a14:m>
                <a:r>
                  <a:rPr lang="fr-FR" b="1" dirty="0">
                    <a:solidFill>
                      <a:schemeClr val="tx2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8497C7D-7820-439E-B5C9-7A07313E64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2552" y="4015170"/>
                <a:ext cx="3367647" cy="738664"/>
              </a:xfrm>
              <a:prstGeom prst="rect">
                <a:avLst/>
              </a:prstGeom>
              <a:blipFill>
                <a:blip r:embed="rId4"/>
                <a:stretch>
                  <a:fillRect b="-5691"/>
                </a:stretch>
              </a:blipFill>
              <a:ln>
                <a:solidFill>
                  <a:srgbClr val="1F407A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74DECE1-F4C8-4D7D-A7D2-78636827342A}"/>
              </a:ext>
            </a:extLst>
          </p:cNvPr>
          <p:cNvCxnSpPr>
            <a:cxnSpLocks/>
            <a:stCxn id="29" idx="3"/>
            <a:endCxn id="32" idx="2"/>
          </p:cNvCxnSpPr>
          <p:nvPr/>
        </p:nvCxnSpPr>
        <p:spPr>
          <a:xfrm>
            <a:off x="7179178" y="5753555"/>
            <a:ext cx="1189797" cy="3160"/>
          </a:xfrm>
          <a:prstGeom prst="line">
            <a:avLst/>
          </a:prstGeom>
          <a:ln w="57150">
            <a:solidFill>
              <a:schemeClr val="accent3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33F6C974-1B43-4D4C-9B35-717EBD485F0B}"/>
              </a:ext>
            </a:extLst>
          </p:cNvPr>
          <p:cNvSpPr txBox="1"/>
          <p:nvPr/>
        </p:nvSpPr>
        <p:spPr>
          <a:xfrm>
            <a:off x="1289719" y="4312002"/>
            <a:ext cx="1556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Grid example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792132" y="5708331"/>
            <a:ext cx="2568558" cy="408623"/>
          </a:xfrm>
          <a:prstGeom prst="flowChartAlternateProcess">
            <a:avLst/>
          </a:prstGeom>
          <a:solidFill>
            <a:srgbClr val="1F407A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Geo statistics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807347" y="5396010"/>
            <a:ext cx="2552736" cy="408623"/>
          </a:xfrm>
          <a:prstGeom prst="flowChartAlternateProcess">
            <a:avLst/>
          </a:prstGeom>
          <a:solidFill>
            <a:srgbClr val="1F407A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Data preparation</a:t>
            </a:r>
          </a:p>
        </p:txBody>
      </p:sp>
      <p:sp>
        <p:nvSpPr>
          <p:cNvPr id="41" name="Oval 40"/>
          <p:cNvSpPr/>
          <p:nvPr/>
        </p:nvSpPr>
        <p:spPr>
          <a:xfrm>
            <a:off x="574395" y="5556376"/>
            <a:ext cx="393192" cy="393192"/>
          </a:xfrm>
          <a:prstGeom prst="ellipse">
            <a:avLst/>
          </a:prstGeom>
          <a:solidFill>
            <a:schemeClr val="bg1"/>
          </a:solidFill>
          <a:ln>
            <a:solidFill>
              <a:srgbClr val="1F4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1F407A"/>
                </a:solidFill>
              </a:rPr>
              <a:t>1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74DECE1-F4C8-4D7D-A7D2-78636827342A}"/>
              </a:ext>
            </a:extLst>
          </p:cNvPr>
          <p:cNvCxnSpPr>
            <a:cxnSpLocks/>
            <a:endCxn id="30" idx="2"/>
          </p:cNvCxnSpPr>
          <p:nvPr/>
        </p:nvCxnSpPr>
        <p:spPr>
          <a:xfrm>
            <a:off x="3379704" y="5751975"/>
            <a:ext cx="1189797" cy="1579"/>
          </a:xfrm>
          <a:prstGeom prst="line">
            <a:avLst/>
          </a:prstGeom>
          <a:ln w="57150">
            <a:solidFill>
              <a:schemeClr val="accent3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63264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9" grpId="0">
        <p:bldAsOne/>
      </p:bldGraphic>
      <p:bldP spid="2" grpId="0" uiExpand="1" build="p"/>
      <p:bldP spid="3" grpId="0" animBg="1"/>
      <p:bldP spid="8" grpId="0" animBg="1"/>
      <p:bldP spid="24" grpId="0"/>
      <p:bldP spid="28" grpId="0"/>
      <p:bldP spid="38" grpId="0"/>
      <p:bldP spid="40" grpId="0"/>
      <p:bldP spid="4" grpId="0" animBg="1"/>
      <p:bldP spid="33" grpId="0" animBg="1"/>
      <p:bldP spid="34" grpId="0" animBg="1"/>
      <p:bldP spid="4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0885DCD-3DDE-4CE9-A76D-846DE62C2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Next steps</a:t>
            </a:r>
            <a:endParaRPr lang="fr-FR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9D01F02D-9BFC-4D27-815B-ACF7BEB226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29C1B-C0BA-472E-B8C0-8DD38C65E2AD}" type="datetime1">
              <a:rPr lang="de-DE" smtClean="0"/>
              <a:t>10.10.2019</a:t>
            </a:fld>
            <a:endParaRPr lang="de-DE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72924B52-7FF4-4993-ADE1-8CA86EB322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Raka Adrianto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8398FC4C-01B8-4121-B0F2-3DAA625B6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fr-FR" smtClean="0"/>
              <a:pPr/>
              <a:t>12</a:t>
            </a:fld>
            <a:endParaRPr lang="fr-FR" dirty="0"/>
          </a:p>
        </p:txBody>
      </p:sp>
      <p:sp>
        <p:nvSpPr>
          <p:cNvPr id="8" name="TextBox 7"/>
          <p:cNvSpPr txBox="1"/>
          <p:nvPr/>
        </p:nvSpPr>
        <p:spPr>
          <a:xfrm>
            <a:off x="4383895" y="5107918"/>
            <a:ext cx="3587532" cy="817245"/>
          </a:xfrm>
          <a:prstGeom prst="flowChartAlternateProcess">
            <a:avLst/>
          </a:prstGeom>
          <a:solidFill>
            <a:schemeClr val="bg1"/>
          </a:solidFill>
          <a:ln w="38100">
            <a:solidFill>
              <a:srgbClr val="1F407A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1F407A"/>
                </a:solidFill>
              </a:rPr>
              <a:t>LCA of Novel Processes</a:t>
            </a:r>
            <a:br>
              <a:rPr lang="en-US" sz="2400" dirty="0">
                <a:solidFill>
                  <a:srgbClr val="1F407A"/>
                </a:solidFill>
              </a:rPr>
            </a:br>
            <a:r>
              <a:rPr lang="en-US" i="1" dirty="0">
                <a:solidFill>
                  <a:srgbClr val="1F407A"/>
                </a:solidFill>
              </a:rPr>
              <a:t>Transition</a:t>
            </a:r>
          </a:p>
        </p:txBody>
      </p:sp>
      <p:cxnSp>
        <p:nvCxnSpPr>
          <p:cNvPr id="18" name="Elbow Connector 17"/>
          <p:cNvCxnSpPr>
            <a:stCxn id="46" idx="6"/>
            <a:endCxn id="8" idx="0"/>
          </p:cNvCxnSpPr>
          <p:nvPr/>
        </p:nvCxnSpPr>
        <p:spPr>
          <a:xfrm>
            <a:off x="3290888" y="1106714"/>
            <a:ext cx="2886773" cy="4001204"/>
          </a:xfrm>
          <a:prstGeom prst="bentConnector2">
            <a:avLst/>
          </a:prstGeom>
          <a:ln w="28575">
            <a:solidFill>
              <a:schemeClr val="tx2">
                <a:lumMod val="40000"/>
                <a:lumOff val="60000"/>
              </a:schemeClr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ounded Rectangle 19"/>
          <p:cNvSpPr/>
          <p:nvPr/>
        </p:nvSpPr>
        <p:spPr>
          <a:xfrm>
            <a:off x="6062679" y="2285535"/>
            <a:ext cx="252412" cy="176213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/>
          <p:cNvGrpSpPr/>
          <p:nvPr/>
        </p:nvGrpSpPr>
        <p:grpSpPr>
          <a:xfrm>
            <a:off x="1655185" y="1721034"/>
            <a:ext cx="3876185" cy="1328023"/>
            <a:chOff x="-204117" y="1800465"/>
            <a:chExt cx="3876185" cy="1328023"/>
          </a:xfrm>
        </p:grpSpPr>
        <p:sp>
          <p:nvSpPr>
            <p:cNvPr id="21" name="TextBox 20"/>
            <p:cNvSpPr txBox="1"/>
            <p:nvPr/>
          </p:nvSpPr>
          <p:spPr>
            <a:xfrm>
              <a:off x="-204117" y="1800465"/>
              <a:ext cx="3578348" cy="1328023"/>
            </a:xfrm>
            <a:prstGeom prst="flowChartAlternateProcess">
              <a:avLst/>
            </a:prstGeom>
            <a:solidFill>
              <a:schemeClr val="accent3"/>
            </a:solidFill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</a:rPr>
                <a:t>Model integration: </a:t>
              </a:r>
            </a:p>
            <a:p>
              <a:r>
                <a:rPr lang="en-US" sz="2400" u="sng" dirty="0">
                  <a:solidFill>
                    <a:schemeClr val="bg1"/>
                  </a:solidFill>
                </a:rPr>
                <a:t>parameterized</a:t>
              </a:r>
              <a:r>
                <a:rPr lang="en-US" sz="2400" dirty="0">
                  <a:solidFill>
                    <a:schemeClr val="bg1"/>
                  </a:solidFill>
                </a:rPr>
                <a:t> tailings storage facility</a:t>
              </a:r>
            </a:p>
          </p:txBody>
        </p:sp>
        <p:sp>
          <p:nvSpPr>
            <p:cNvPr id="23" name="Isosceles Triangle 22"/>
            <p:cNvSpPr/>
            <p:nvPr/>
          </p:nvSpPr>
          <p:spPr>
            <a:xfrm rot="5400000">
              <a:off x="3346937" y="2304155"/>
              <a:ext cx="352425" cy="297837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9" name="Rounded Rectangle 38"/>
          <p:cNvSpPr/>
          <p:nvPr/>
        </p:nvSpPr>
        <p:spPr>
          <a:xfrm>
            <a:off x="6040605" y="3708322"/>
            <a:ext cx="252412" cy="176213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/>
          <p:cNvGrpSpPr/>
          <p:nvPr/>
        </p:nvGrpSpPr>
        <p:grpSpPr>
          <a:xfrm flipH="1">
            <a:off x="6958624" y="3088462"/>
            <a:ext cx="3876185" cy="1355200"/>
            <a:chOff x="-204117" y="1800465"/>
            <a:chExt cx="3876185" cy="1249231"/>
          </a:xfrm>
          <a:solidFill>
            <a:schemeClr val="tx2"/>
          </a:solidFill>
        </p:grpSpPr>
        <p:sp>
          <p:nvSpPr>
            <p:cNvPr id="41" name="TextBox 40"/>
            <p:cNvSpPr txBox="1"/>
            <p:nvPr/>
          </p:nvSpPr>
          <p:spPr>
            <a:xfrm>
              <a:off x="-204117" y="1800465"/>
              <a:ext cx="3578348" cy="1249231"/>
            </a:xfrm>
            <a:prstGeom prst="flowChartAlternateProcess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</a:rPr>
                <a:t>Real samples collection to simulate </a:t>
              </a:r>
              <a:r>
                <a:rPr lang="en-US" sz="2400" u="sng" dirty="0">
                  <a:solidFill>
                    <a:schemeClr val="bg1"/>
                  </a:solidFill>
                </a:rPr>
                <a:t>full scale</a:t>
              </a:r>
              <a:r>
                <a:rPr lang="en-US" sz="2400" dirty="0">
                  <a:solidFill>
                    <a:schemeClr val="bg1"/>
                  </a:solidFill>
                </a:rPr>
                <a:t> (uncertainties involved)</a:t>
              </a:r>
            </a:p>
          </p:txBody>
        </p:sp>
        <p:sp>
          <p:nvSpPr>
            <p:cNvPr id="42" name="Isosceles Triangle 41"/>
            <p:cNvSpPr/>
            <p:nvPr/>
          </p:nvSpPr>
          <p:spPr>
            <a:xfrm rot="5400000">
              <a:off x="3346937" y="2304155"/>
              <a:ext cx="352425" cy="297837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Oval 45"/>
          <p:cNvSpPr/>
          <p:nvPr/>
        </p:nvSpPr>
        <p:spPr>
          <a:xfrm>
            <a:off x="3224213" y="1073376"/>
            <a:ext cx="66675" cy="66675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/>
          <p:cNvSpPr txBox="1"/>
          <p:nvPr/>
        </p:nvSpPr>
        <p:spPr>
          <a:xfrm>
            <a:off x="5914390" y="5976144"/>
            <a:ext cx="20570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solidFill>
                  <a:schemeClr val="bg1">
                    <a:lumMod val="75000"/>
                  </a:schemeClr>
                </a:solidFill>
              </a:rPr>
              <a:t>Full plan in appendix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2672351" y="3056242"/>
            <a:ext cx="15440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3">
                    <a:lumMod val="50000"/>
                  </a:schemeClr>
                </a:solidFill>
              </a:rPr>
              <a:t>Takeaways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8015137" y="4443662"/>
            <a:ext cx="20609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3">
                    <a:lumMod val="50000"/>
                  </a:schemeClr>
                </a:solidFill>
              </a:rPr>
              <a:t>Implementation</a:t>
            </a:r>
          </a:p>
        </p:txBody>
      </p:sp>
    </p:spTree>
    <p:extLst>
      <p:ext uri="{BB962C8B-B14F-4D97-AF65-F5344CB8AC3E}">
        <p14:creationId xmlns:p14="http://schemas.microsoft.com/office/powerpoint/2010/main" val="9848086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3997" y="1812925"/>
            <a:ext cx="10524006" cy="4421188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E7D9CC-B5DD-42EA-809C-A1999ABCEE80}" type="datetime1">
              <a:rPr lang="de-DE" smtClean="0"/>
              <a:t>10.10.2019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Raka Adrianto</a:t>
            </a:r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fr-FR" smtClean="0"/>
              <a:pPr/>
              <a:t>13</a:t>
            </a:fld>
            <a:endParaRPr lang="fr-FR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Discussion with Markus + course (HSC Simulator)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34593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Start with chemical engineering approach is expected</a:t>
            </a:r>
          </a:p>
          <a:p>
            <a:r>
              <a:rPr lang="en-US" dirty="0" smtClean="0"/>
              <a:t>Draw lab-scale experiment and convert to plant-scale diagram (+ necessary unit operations)</a:t>
            </a:r>
          </a:p>
          <a:p>
            <a:r>
              <a:rPr lang="en-US" dirty="0" smtClean="0"/>
              <a:t>Mass and energy balance – equipment estimation</a:t>
            </a:r>
          </a:p>
          <a:p>
            <a:pPr marL="0" indent="0">
              <a:buNone/>
            </a:pPr>
            <a:endParaRPr lang="en-US" dirty="0" smtClean="0"/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 smtClean="0"/>
              <a:t>Commercial chemical process simulator (costly)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E7D9CC-B5DD-42EA-809C-A1999ABCEE80}" type="datetime1">
              <a:rPr lang="de-DE" smtClean="0"/>
              <a:t>10.10.2019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Raka Adrianto</a:t>
            </a:r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fr-FR" smtClean="0"/>
              <a:pPr/>
              <a:t>14</a:t>
            </a:fld>
            <a:endParaRPr lang="fr-FR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Outlook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50399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dirty="0"/>
              <a:t>: </a:t>
            </a:r>
            <a:r>
              <a:rPr lang="en-US" dirty="0">
                <a:hlinkClick r:id="rId2"/>
              </a:rPr>
              <a:t>adrianto@ifu.baug.ethz.ch</a:t>
            </a:r>
            <a:r>
              <a:rPr lang="en-US" dirty="0"/>
              <a:t> </a:t>
            </a: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431800" y="1063255"/>
            <a:ext cx="11328399" cy="960809"/>
          </a:xfrm>
        </p:spPr>
        <p:txBody>
          <a:bodyPr/>
          <a:lstStyle/>
          <a:p>
            <a:r>
              <a:rPr lang="en-US" sz="4400" dirty="0">
                <a:solidFill>
                  <a:schemeClr val="accent3">
                    <a:lumMod val="50000"/>
                  </a:schemeClr>
                </a:solidFill>
                <a:latin typeface="Arial Black" panose="020B0A04020102020204" pitchFamily="34" charset="0"/>
              </a:rPr>
              <a:t>Thank you! </a:t>
            </a:r>
            <a:r>
              <a:rPr lang="en-US" sz="4000" dirty="0">
                <a:solidFill>
                  <a:schemeClr val="accent3">
                    <a:lumMod val="50000"/>
                  </a:schemeClr>
                </a:solidFill>
                <a:sym typeface="Wingdings" panose="05000000000000000000" pitchFamily="2" charset="2"/>
              </a:rPr>
              <a:t></a:t>
            </a:r>
            <a:br>
              <a:rPr lang="en-US" sz="4000" dirty="0">
                <a:solidFill>
                  <a:schemeClr val="accent3">
                    <a:lumMod val="50000"/>
                  </a:schemeClr>
                </a:solidFill>
                <a:sym typeface="Wingdings" panose="05000000000000000000" pitchFamily="2" charset="2"/>
              </a:rPr>
            </a:br>
            <a:r>
              <a:rPr lang="en-US" sz="1800" dirty="0">
                <a:solidFill>
                  <a:schemeClr val="accent3">
                    <a:lumMod val="50000"/>
                  </a:schemeClr>
                </a:solidFill>
                <a:sym typeface="Wingdings" panose="05000000000000000000" pitchFamily="2" charset="2"/>
              </a:rPr>
              <a:t>Particularly to ASB and D-BAUG community</a:t>
            </a:r>
            <a:endParaRPr lang="en-US" sz="1800" dirty="0">
              <a:solidFill>
                <a:schemeClr val="accent3">
                  <a:lumMod val="50000"/>
                </a:schemeClr>
              </a:solidFill>
            </a:endParaRPr>
          </a:p>
        </p:txBody>
      </p:sp>
      <p:pic>
        <p:nvPicPr>
          <p:cNvPr id="4" name="Picture 3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9420936" y="1086440"/>
            <a:ext cx="556183" cy="55618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6AB154B-DDA6-4A10-BF9B-DAAF3AA6329B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8285585" y="648898"/>
            <a:ext cx="484578" cy="48457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31800" y="6085255"/>
            <a:ext cx="488742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sym typeface="Wingdings" panose="05000000000000000000" pitchFamily="2" charset="2"/>
              </a:rPr>
              <a:t>5</a:t>
            </a:r>
            <a:r>
              <a:rPr lang="en-US" b="1" baseline="30000" dirty="0">
                <a:solidFill>
                  <a:schemeClr val="bg1"/>
                </a:solidFill>
                <a:sym typeface="Wingdings" panose="05000000000000000000" pitchFamily="2" charset="2"/>
              </a:rPr>
              <a:t>th</a:t>
            </a:r>
            <a:r>
              <a:rPr lang="en-US" b="1" dirty="0">
                <a:solidFill>
                  <a:schemeClr val="bg1"/>
                </a:solidFill>
                <a:sym typeface="Wingdings" panose="05000000000000000000" pitchFamily="2" charset="2"/>
              </a:rPr>
              <a:t> D-BAUG Meet and Share Your Research</a:t>
            </a:r>
          </a:p>
          <a:p>
            <a:r>
              <a:rPr lang="en-US" b="1" dirty="0">
                <a:solidFill>
                  <a:schemeClr val="bg1"/>
                </a:solidFill>
                <a:sym typeface="Wingdings" panose="05000000000000000000" pitchFamily="2" charset="2"/>
              </a:rPr>
              <a:t>October 9, 2019 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92794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6B5F7-0221-45FB-B2A8-CD9D4446A39E}" type="datetime1">
              <a:rPr lang="de-DE" smtClean="0"/>
              <a:t>10.10.2019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Raka Adrianto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16</a:t>
            </a:fld>
            <a:endParaRPr lang="de-DE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457200" indent="-457200"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2800" dirty="0"/>
              <a:t>How is the overall workflow?</a:t>
            </a:r>
          </a:p>
          <a:p>
            <a:pPr marL="457200" indent="-457200"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2800" dirty="0"/>
              <a:t>What is LCA by the way? How to quantify impacts?</a:t>
            </a:r>
          </a:p>
          <a:p>
            <a:pPr marL="457200" indent="-457200"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2800" dirty="0"/>
              <a:t>Geochemical modelling with PHREEQC</a:t>
            </a:r>
          </a:p>
          <a:p>
            <a:pPr marL="457200" indent="-457200"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2800" dirty="0"/>
              <a:t>Spatial interpolation of tailings variables (multivariate)</a:t>
            </a:r>
          </a:p>
          <a:p>
            <a:pPr marL="457200" indent="-457200"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2800" dirty="0"/>
              <a:t>Hypothetical tailings body for model testing</a:t>
            </a:r>
          </a:p>
          <a:p>
            <a:pPr marL="457200" indent="-457200"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n-US" sz="2800" dirty="0"/>
              <a:t>Gantt chart of PhD project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23501823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E7D9CC-B5DD-42EA-809C-A1999ABCEE80}" type="datetime1">
              <a:rPr lang="de-DE" smtClean="0"/>
              <a:t>10.10.2019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Raka Adrianto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fr-FR" smtClean="0"/>
              <a:pPr/>
              <a:t>17</a:t>
            </a:fld>
            <a:endParaRPr lang="fr-FR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Workflow (data preparation and models)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93635" y="1481886"/>
            <a:ext cx="9715786" cy="4826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3638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0885DCD-3DDE-4CE9-A76D-846DE62C2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Definition</a:t>
            </a:r>
            <a:r>
              <a:rPr lang="fr-FR" dirty="0"/>
              <a:t> and keywords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9D01F02D-9BFC-4D27-815B-ACF7BEB226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29C1B-C0BA-472E-B8C0-8DD38C65E2AD}" type="datetime1">
              <a:rPr lang="de-DE" smtClean="0"/>
              <a:t>10.10.2019</a:t>
            </a:fld>
            <a:endParaRPr lang="de-DE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72924B52-7FF4-4993-ADE1-8CA86EB322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Raka Adrianto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8398FC4C-01B8-4121-B0F2-3DAA625B6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fr-FR" smtClean="0"/>
              <a:pPr/>
              <a:t>18</a:t>
            </a:fld>
            <a:endParaRPr lang="fr-FR" dirty="0"/>
          </a:p>
        </p:txBody>
      </p:sp>
      <p:pic>
        <p:nvPicPr>
          <p:cNvPr id="30" name="Picture 6" descr="Image result for lca circle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595" t="8089" r="7284" b="11158"/>
          <a:stretch/>
        </p:blipFill>
        <p:spPr bwMode="auto">
          <a:xfrm>
            <a:off x="685800" y="1528143"/>
            <a:ext cx="2697872" cy="2697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/>
          <p:cNvSpPr txBox="1"/>
          <p:nvPr/>
        </p:nvSpPr>
        <p:spPr>
          <a:xfrm>
            <a:off x="1359145" y="2569504"/>
            <a:ext cx="12378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1F407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LCA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12759" y="4419600"/>
            <a:ext cx="20842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3">
                    <a:lumMod val="50000"/>
                  </a:schemeClr>
                </a:solidFill>
              </a:rPr>
              <a:t>ISO 14040/44</a:t>
            </a:r>
          </a:p>
        </p:txBody>
      </p:sp>
      <p:sp>
        <p:nvSpPr>
          <p:cNvPr id="33" name="Rounded Rectangle 32"/>
          <p:cNvSpPr/>
          <p:nvPr/>
        </p:nvSpPr>
        <p:spPr>
          <a:xfrm>
            <a:off x="4800600" y="2132126"/>
            <a:ext cx="2057400" cy="562272"/>
          </a:xfrm>
          <a:prstGeom prst="roundRect">
            <a:avLst>
              <a:gd name="adj" fmla="val 26831"/>
            </a:avLst>
          </a:prstGeom>
          <a:solidFill>
            <a:srgbClr val="1F407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Holistic</a:t>
            </a:r>
          </a:p>
        </p:txBody>
      </p:sp>
      <p:sp>
        <p:nvSpPr>
          <p:cNvPr id="34" name="Rounded Rectangle 33"/>
          <p:cNvSpPr/>
          <p:nvPr/>
        </p:nvSpPr>
        <p:spPr>
          <a:xfrm>
            <a:off x="8427328" y="2128179"/>
            <a:ext cx="2697872" cy="562272"/>
          </a:xfrm>
          <a:prstGeom prst="roundRect">
            <a:avLst>
              <a:gd name="adj" fmla="val 26831"/>
            </a:avLst>
          </a:prstGeom>
          <a:solidFill>
            <a:srgbClr val="1F407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Transparency</a:t>
            </a:r>
          </a:p>
        </p:txBody>
      </p:sp>
      <p:cxnSp>
        <p:nvCxnSpPr>
          <p:cNvPr id="36" name="Straight Connector 35"/>
          <p:cNvCxnSpPr/>
          <p:nvPr/>
        </p:nvCxnSpPr>
        <p:spPr>
          <a:xfrm flipH="1">
            <a:off x="2804830" y="3962400"/>
            <a:ext cx="832037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457200" y="5026063"/>
            <a:ext cx="113733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solidFill>
                  <a:schemeClr val="accent3">
                    <a:lumMod val="50000"/>
                  </a:schemeClr>
                </a:solidFill>
              </a:rPr>
              <a:t>“The compilation and evaluation of the inputs, outputs and potential environmental impacts of a product system throughout its </a:t>
            </a:r>
            <a:r>
              <a:rPr lang="en-US" sz="2400" b="1" i="1" u="sng" dirty="0">
                <a:solidFill>
                  <a:schemeClr val="accent3">
                    <a:lumMod val="50000"/>
                  </a:schemeClr>
                </a:solidFill>
              </a:rPr>
              <a:t>life cycle</a:t>
            </a:r>
            <a:r>
              <a:rPr lang="en-US" sz="2400" i="1" dirty="0">
                <a:solidFill>
                  <a:schemeClr val="accent3">
                    <a:lumMod val="50000"/>
                  </a:schemeClr>
                </a:solidFill>
              </a:rPr>
              <a:t>”</a:t>
            </a:r>
          </a:p>
        </p:txBody>
      </p:sp>
      <p:cxnSp>
        <p:nvCxnSpPr>
          <p:cNvPr id="38" name="Straight Connector 37"/>
          <p:cNvCxnSpPr/>
          <p:nvPr/>
        </p:nvCxnSpPr>
        <p:spPr>
          <a:xfrm flipH="1">
            <a:off x="2804830" y="1828800"/>
            <a:ext cx="832037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ounded Rectangle 38"/>
          <p:cNvSpPr/>
          <p:nvPr/>
        </p:nvSpPr>
        <p:spPr>
          <a:xfrm>
            <a:off x="6347266" y="3029310"/>
            <a:ext cx="2697872" cy="562272"/>
          </a:xfrm>
          <a:prstGeom prst="roundRect">
            <a:avLst>
              <a:gd name="adj" fmla="val 26831"/>
            </a:avLst>
          </a:prstGeom>
          <a:solidFill>
            <a:srgbClr val="1F407A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Standardized</a:t>
            </a:r>
          </a:p>
        </p:txBody>
      </p:sp>
      <p:pic>
        <p:nvPicPr>
          <p:cNvPr id="3" name="Picture 2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3423532" y="2289962"/>
            <a:ext cx="1266969" cy="1266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7899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ounded Rectangle 19"/>
          <p:cNvSpPr/>
          <p:nvPr/>
        </p:nvSpPr>
        <p:spPr>
          <a:xfrm>
            <a:off x="431800" y="5294420"/>
            <a:ext cx="5204439" cy="925426"/>
          </a:xfrm>
          <a:prstGeom prst="roundRect">
            <a:avLst>
              <a:gd name="adj" fmla="val 12879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E7D9CC-B5DD-42EA-809C-A1999ABCEE80}" type="datetime1">
              <a:rPr lang="de-DE" smtClean="0"/>
              <a:t>10.10.2019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Raka Adrianto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fr-FR" smtClean="0"/>
              <a:pPr/>
              <a:t>19</a:t>
            </a:fld>
            <a:endParaRPr lang="fr-FR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Quantifying inputs and outputs – LCIA</a:t>
            </a:r>
          </a:p>
        </p:txBody>
      </p:sp>
      <p:sp>
        <p:nvSpPr>
          <p:cNvPr id="7" name="Content Placeholder 4"/>
          <p:cNvSpPr>
            <a:spLocks noGrp="1"/>
          </p:cNvSpPr>
          <p:nvPr>
            <p:ph sz="quarter" idx="4294967295"/>
          </p:nvPr>
        </p:nvSpPr>
        <p:spPr>
          <a:xfrm>
            <a:off x="812800" y="1447800"/>
            <a:ext cx="10871200" cy="47244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chemeClr val="accent3">
                    <a:lumMod val="50000"/>
                  </a:schemeClr>
                </a:solidFill>
              </a:rPr>
              <a:t>Example of LCIA methods: IPCC, </a:t>
            </a:r>
            <a:r>
              <a:rPr lang="en-US" sz="2000" dirty="0" err="1">
                <a:solidFill>
                  <a:schemeClr val="accent3">
                    <a:lumMod val="50000"/>
                  </a:schemeClr>
                </a:solidFill>
              </a:rPr>
              <a:t>USETox</a:t>
            </a:r>
            <a:r>
              <a:rPr lang="en-US" sz="2000" dirty="0">
                <a:solidFill>
                  <a:schemeClr val="accent3">
                    <a:lumMod val="50000"/>
                  </a:schemeClr>
                </a:solidFill>
              </a:rPr>
              <a:t>, </a:t>
            </a:r>
            <a:r>
              <a:rPr lang="en-US" sz="2000" dirty="0" err="1">
                <a:solidFill>
                  <a:schemeClr val="accent3">
                    <a:lumMod val="50000"/>
                  </a:schemeClr>
                </a:solidFill>
              </a:rPr>
              <a:t>ReCiPe</a:t>
            </a:r>
            <a:r>
              <a:rPr lang="en-US" sz="2000" dirty="0">
                <a:solidFill>
                  <a:schemeClr val="accent3">
                    <a:lumMod val="50000"/>
                  </a:schemeClr>
                </a:solidFill>
              </a:rPr>
              <a:t>,… (</a:t>
            </a:r>
            <a:r>
              <a:rPr lang="en-US" sz="2000" dirty="0" err="1">
                <a:solidFill>
                  <a:schemeClr val="accent3">
                    <a:lumMod val="50000"/>
                  </a:schemeClr>
                </a:solidFill>
              </a:rPr>
              <a:t>Hauschild</a:t>
            </a:r>
            <a:r>
              <a:rPr lang="en-US" sz="2000" dirty="0">
                <a:solidFill>
                  <a:schemeClr val="accent3">
                    <a:lumMod val="50000"/>
                  </a:schemeClr>
                </a:solidFill>
              </a:rPr>
              <a:t> et al, 2013) 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1E95F8E5-558D-4E69-B0C7-1D6B6AF5AB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4253405"/>
              </p:ext>
            </p:extLst>
          </p:nvPr>
        </p:nvGraphicFramePr>
        <p:xfrm>
          <a:off x="7626936" y="1916772"/>
          <a:ext cx="3532964" cy="3231531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3532964">
                  <a:extLst>
                    <a:ext uri="{9D8B030D-6E8A-4147-A177-3AD203B41FA5}">
                      <a16:colId xmlns:a16="http://schemas.microsoft.com/office/drawing/2014/main" val="918783599"/>
                    </a:ext>
                  </a:extLst>
                </a:gridCol>
              </a:tblGrid>
              <a:tr h="488331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GB" sz="1600" dirty="0"/>
                        <a:t>Global warming (kg CO</a:t>
                      </a:r>
                      <a:r>
                        <a:rPr lang="en-GB" sz="1600" baseline="-25000" dirty="0"/>
                        <a:t>2</a:t>
                      </a:r>
                      <a:r>
                        <a:rPr lang="en-GB" sz="1600" baseline="0" dirty="0"/>
                        <a:t>-eq)</a:t>
                      </a:r>
                      <a:endParaRPr lang="fr-FR" sz="1600" dirty="0">
                        <a:latin typeface="+mj-lt"/>
                      </a:endParaRPr>
                    </a:p>
                  </a:txBody>
                  <a:tcPr>
                    <a:solidFill>
                      <a:srgbClr val="1F40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1752442"/>
                  </a:ext>
                </a:extLst>
              </a:tr>
              <a:tr h="386623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GB" sz="1600" dirty="0"/>
                        <a:t>…</a:t>
                      </a:r>
                      <a:endParaRPr lang="fr-FR" sz="160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0165023"/>
                  </a:ext>
                </a:extLst>
              </a:tr>
              <a:tr h="386623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GB" sz="1600" dirty="0"/>
                        <a:t>1</a:t>
                      </a:r>
                      <a:endParaRPr lang="fr-FR" sz="160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3638479"/>
                  </a:ext>
                </a:extLst>
              </a:tr>
              <a:tr h="386623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GB" sz="1600" dirty="0"/>
                        <a:t>25</a:t>
                      </a:r>
                      <a:endParaRPr lang="fr-FR" sz="160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7052630"/>
                  </a:ext>
                </a:extLst>
              </a:tr>
              <a:tr h="386623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GB" sz="1600" dirty="0"/>
                        <a:t>298</a:t>
                      </a:r>
                      <a:endParaRPr lang="fr-FR" sz="160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9172491"/>
                  </a:ext>
                </a:extLst>
              </a:tr>
              <a:tr h="386623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GB" sz="1600" dirty="0"/>
                        <a:t>-</a:t>
                      </a:r>
                      <a:endParaRPr lang="fr-FR" sz="160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55103"/>
                  </a:ext>
                </a:extLst>
              </a:tr>
              <a:tr h="386623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GB" sz="1600" dirty="0"/>
                        <a:t>…</a:t>
                      </a:r>
                      <a:endParaRPr lang="fr-FR" sz="160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2272621"/>
                  </a:ext>
                </a:extLst>
              </a:tr>
            </a:tbl>
          </a:graphicData>
        </a:graphic>
      </p:graphicFrame>
      <p:grpSp>
        <p:nvGrpSpPr>
          <p:cNvPr id="10" name="Group 9">
            <a:extLst>
              <a:ext uri="{FF2B5EF4-FFF2-40B4-BE49-F238E27FC236}">
                <a16:creationId xmlns:a16="http://schemas.microsoft.com/office/drawing/2014/main" id="{BB33A017-F00C-430F-BDCE-6982A58C731B}"/>
              </a:ext>
            </a:extLst>
          </p:cNvPr>
          <p:cNvGrpSpPr/>
          <p:nvPr/>
        </p:nvGrpSpPr>
        <p:grpSpPr>
          <a:xfrm>
            <a:off x="5791200" y="3884749"/>
            <a:ext cx="914400" cy="398759"/>
            <a:chOff x="4024937" y="829320"/>
            <a:chExt cx="340874" cy="398759"/>
          </a:xfrm>
        </p:grpSpPr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54340F70-2B28-42FA-8048-0BACA8B6C65F}"/>
                </a:ext>
              </a:extLst>
            </p:cNvPr>
            <p:cNvSpPr/>
            <p:nvPr/>
          </p:nvSpPr>
          <p:spPr>
            <a:xfrm>
              <a:off x="4024937" y="829320"/>
              <a:ext cx="340874" cy="398759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2" name="Arrow: Right 4">
              <a:extLst>
                <a:ext uri="{FF2B5EF4-FFF2-40B4-BE49-F238E27FC236}">
                  <a16:creationId xmlns:a16="http://schemas.microsoft.com/office/drawing/2014/main" id="{4D341F2C-ED5B-4C1F-869D-C89F392CA7EB}"/>
                </a:ext>
              </a:extLst>
            </p:cNvPr>
            <p:cNvSpPr txBox="1"/>
            <p:nvPr/>
          </p:nvSpPr>
          <p:spPr>
            <a:xfrm>
              <a:off x="4024937" y="909072"/>
              <a:ext cx="238612" cy="23925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fr-FR" sz="1800" kern="1200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C33A6C25-79B3-4303-B6DD-5ECB4C4E6068}"/>
              </a:ext>
            </a:extLst>
          </p:cNvPr>
          <p:cNvSpPr/>
          <p:nvPr/>
        </p:nvSpPr>
        <p:spPr>
          <a:xfrm>
            <a:off x="5046290" y="2781563"/>
            <a:ext cx="229786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Characterization factors </a:t>
            </a:r>
            <a:br>
              <a:rPr lang="en-US" sz="2000" dirty="0"/>
            </a:br>
            <a:r>
              <a:rPr lang="en-US" sz="2000" dirty="0"/>
              <a:t>(CFs)</a:t>
            </a:r>
            <a:endParaRPr lang="fr-FR" sz="2000" dirty="0"/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5C2D75BA-9543-4577-9F04-F364B7BC80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6914748"/>
              </p:ext>
            </p:extLst>
          </p:nvPr>
        </p:nvGraphicFramePr>
        <p:xfrm>
          <a:off x="7626936" y="5685164"/>
          <a:ext cx="3532964" cy="50292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3532964">
                  <a:extLst>
                    <a:ext uri="{9D8B030D-6E8A-4147-A177-3AD203B41FA5}">
                      <a16:colId xmlns:a16="http://schemas.microsoft.com/office/drawing/2014/main" val="16342916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GB" dirty="0"/>
                        <a:t>324</a:t>
                      </a:r>
                      <a:endParaRPr lang="fr-FR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>
                    <a:solidFill>
                      <a:srgbClr val="1F40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8960002"/>
                  </a:ext>
                </a:extLst>
              </a:tr>
            </a:tbl>
          </a:graphicData>
        </a:graphic>
      </p:graphicFrame>
      <p:sp>
        <p:nvSpPr>
          <p:cNvPr id="15" name="Arrow: Down 17">
            <a:extLst>
              <a:ext uri="{FF2B5EF4-FFF2-40B4-BE49-F238E27FC236}">
                <a16:creationId xmlns:a16="http://schemas.microsoft.com/office/drawing/2014/main" id="{CBFE277E-6DB5-4124-9AF0-83EAECEFF431}"/>
              </a:ext>
            </a:extLst>
          </p:cNvPr>
          <p:cNvSpPr/>
          <p:nvPr/>
        </p:nvSpPr>
        <p:spPr>
          <a:xfrm>
            <a:off x="9207080" y="5221421"/>
            <a:ext cx="457200" cy="374862"/>
          </a:xfrm>
          <a:prstGeom prst="down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9C61295-72F1-497A-9965-F1654FFF0F68}"/>
              </a:ext>
            </a:extLst>
          </p:cNvPr>
          <p:cNvSpPr/>
          <p:nvPr/>
        </p:nvSpPr>
        <p:spPr>
          <a:xfrm>
            <a:off x="6705600" y="5758180"/>
            <a:ext cx="8350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Total</a:t>
            </a:r>
            <a:endParaRPr lang="fr-FR" sz="2400" dirty="0"/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8FF48206-6B03-4BC6-B6C8-93D50A4490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2266920"/>
              </p:ext>
            </p:extLst>
          </p:nvPr>
        </p:nvGraphicFramePr>
        <p:xfrm>
          <a:off x="2273775" y="5344756"/>
          <a:ext cx="3443145" cy="822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11999">
                  <a:extLst>
                    <a:ext uri="{9D8B030D-6E8A-4147-A177-3AD203B41FA5}">
                      <a16:colId xmlns:a16="http://schemas.microsoft.com/office/drawing/2014/main" val="1612485314"/>
                    </a:ext>
                  </a:extLst>
                </a:gridCol>
                <a:gridCol w="1531146">
                  <a:extLst>
                    <a:ext uri="{9D8B030D-6E8A-4147-A177-3AD203B41FA5}">
                      <a16:colId xmlns:a16="http://schemas.microsoft.com/office/drawing/2014/main" val="2299007482"/>
                    </a:ext>
                  </a:extLst>
                </a:gridCol>
              </a:tblGrid>
              <a:tr h="434340">
                <a:tc>
                  <a:txBody>
                    <a:bodyPr/>
                    <a:lstStyle/>
                    <a:p>
                      <a:r>
                        <a:rPr lang="en-GB" sz="1400" i="1" dirty="0">
                          <a:solidFill>
                            <a:schemeClr val="accent3">
                              <a:lumMod val="50000"/>
                            </a:schemeClr>
                          </a:solidFill>
                        </a:rPr>
                        <a:t>Climate change</a:t>
                      </a:r>
                    </a:p>
                    <a:p>
                      <a:r>
                        <a:rPr lang="en-GB" sz="1400" i="1" dirty="0">
                          <a:solidFill>
                            <a:schemeClr val="accent3">
                              <a:lumMod val="50000"/>
                            </a:schemeClr>
                          </a:solidFill>
                        </a:rPr>
                        <a:t>Eutrophication</a:t>
                      </a:r>
                      <a:endParaRPr lang="fr-FR" sz="1400" i="1" dirty="0">
                        <a:solidFill>
                          <a:schemeClr val="accent3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fr-FR" sz="1400" i="1" dirty="0" err="1">
                          <a:solidFill>
                            <a:schemeClr val="accent3">
                              <a:lumMod val="50000"/>
                            </a:schemeClr>
                          </a:solidFill>
                        </a:rPr>
                        <a:t>Ecotoxicity</a:t>
                      </a:r>
                      <a:endParaRPr lang="fr-FR" sz="1400" i="1" dirty="0">
                        <a:solidFill>
                          <a:schemeClr val="accent3">
                            <a:lumMod val="50000"/>
                          </a:schemeClr>
                        </a:solidFill>
                      </a:endParaRPr>
                    </a:p>
                    <a:p>
                      <a:r>
                        <a:rPr lang="fr-FR" sz="1400" i="1" dirty="0">
                          <a:solidFill>
                            <a:schemeClr val="accent3">
                              <a:lumMod val="50000"/>
                            </a:schemeClr>
                          </a:solidFill>
                        </a:rPr>
                        <a:t>Acidification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186310"/>
                  </a:ext>
                </a:extLst>
              </a:tr>
              <a:tr h="251460">
                <a:tc gridSpan="2">
                  <a:txBody>
                    <a:bodyPr/>
                    <a:lstStyle/>
                    <a:p>
                      <a:r>
                        <a:rPr lang="en-GB" sz="1400" i="0" dirty="0">
                          <a:solidFill>
                            <a:schemeClr val="accent3">
                              <a:lumMod val="50000"/>
                            </a:schemeClr>
                          </a:solidFill>
                        </a:rPr>
                        <a:t>Other categories</a:t>
                      </a:r>
                      <a:endParaRPr lang="fr-FR" sz="1400" i="0" dirty="0">
                        <a:solidFill>
                          <a:schemeClr val="accent3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fr-FR" sz="16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1405148"/>
                  </a:ext>
                </a:extLst>
              </a:tr>
            </a:tbl>
          </a:graphicData>
        </a:graphic>
      </p:graphicFrame>
      <p:sp>
        <p:nvSpPr>
          <p:cNvPr id="18" name="Rectangle 17">
            <a:extLst>
              <a:ext uri="{FF2B5EF4-FFF2-40B4-BE49-F238E27FC236}">
                <a16:creationId xmlns:a16="http://schemas.microsoft.com/office/drawing/2014/main" id="{42872AE1-96BB-4825-B4F7-FCDC7D43BCE0}"/>
              </a:ext>
            </a:extLst>
          </p:cNvPr>
          <p:cNvSpPr/>
          <p:nvPr/>
        </p:nvSpPr>
        <p:spPr>
          <a:xfrm>
            <a:off x="431800" y="5582720"/>
            <a:ext cx="18288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i="1" dirty="0">
                <a:solidFill>
                  <a:schemeClr val="accent3">
                    <a:lumMod val="50000"/>
                  </a:schemeClr>
                </a:solidFill>
              </a:rPr>
              <a:t>Impact categories</a:t>
            </a:r>
          </a:p>
        </p:txBody>
      </p:sp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3464898"/>
              </p:ext>
            </p:extLst>
          </p:nvPr>
        </p:nvGraphicFramePr>
        <p:xfrm>
          <a:off x="1038059" y="1916772"/>
          <a:ext cx="4099560" cy="320040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2506980">
                  <a:extLst>
                    <a:ext uri="{9D8B030D-6E8A-4147-A177-3AD203B41FA5}">
                      <a16:colId xmlns:a16="http://schemas.microsoft.com/office/drawing/2014/main" val="853596039"/>
                    </a:ext>
                  </a:extLst>
                </a:gridCol>
                <a:gridCol w="1592580">
                  <a:extLst>
                    <a:ext uri="{9D8B030D-6E8A-4147-A177-3AD203B41FA5}">
                      <a16:colId xmlns:a16="http://schemas.microsoft.com/office/drawing/2014/main" val="2673706823"/>
                    </a:ext>
                  </a:extLst>
                </a:gridCol>
              </a:tblGrid>
              <a:tr h="394856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GB" sz="1600" dirty="0"/>
                        <a:t>Substance</a:t>
                      </a:r>
                      <a:endParaRPr lang="fr-FR" sz="1600" dirty="0">
                        <a:latin typeface="+mj-lt"/>
                      </a:endParaRPr>
                    </a:p>
                  </a:txBody>
                  <a:tcPr>
                    <a:solidFill>
                      <a:srgbClr val="1F407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GB" sz="1600" dirty="0"/>
                        <a:t>Amount (kg)</a:t>
                      </a:r>
                      <a:endParaRPr lang="fr-FR" sz="1600" dirty="0">
                        <a:latin typeface="+mj-lt"/>
                      </a:endParaRPr>
                    </a:p>
                  </a:txBody>
                  <a:tcPr>
                    <a:solidFill>
                      <a:srgbClr val="1F40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4840427"/>
                  </a:ext>
                </a:extLst>
              </a:tr>
              <a:tr h="394856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GB" sz="1600" dirty="0"/>
                        <a:t>…</a:t>
                      </a:r>
                      <a:endParaRPr lang="fr-FR" sz="16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GB" sz="1600" dirty="0"/>
                        <a:t>…</a:t>
                      </a:r>
                      <a:endParaRPr lang="fr-FR" sz="160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5570728"/>
                  </a:ext>
                </a:extLst>
              </a:tr>
              <a:tr h="394856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GB" sz="1600" dirty="0"/>
                        <a:t>Carbon dioxide </a:t>
                      </a:r>
                      <a:r>
                        <a:rPr lang="en-GB" sz="1600" baseline="0" dirty="0"/>
                        <a:t>(to air)</a:t>
                      </a:r>
                      <a:endParaRPr lang="fr-FR" sz="16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GB" sz="1600" dirty="0"/>
                        <a:t>1</a:t>
                      </a:r>
                      <a:endParaRPr lang="fr-FR" sz="160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5359676"/>
                  </a:ext>
                </a:extLst>
              </a:tr>
              <a:tr h="394856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GB" sz="1600" dirty="0"/>
                        <a:t>Methane (to air)</a:t>
                      </a:r>
                      <a:endParaRPr lang="fr-FR" sz="16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GB" sz="1600" dirty="0"/>
                        <a:t>1</a:t>
                      </a:r>
                      <a:endParaRPr lang="fr-FR" sz="160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2549302"/>
                  </a:ext>
                </a:extLst>
              </a:tr>
              <a:tr h="394856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GB" sz="1600" dirty="0"/>
                        <a:t>N</a:t>
                      </a:r>
                      <a:r>
                        <a:rPr lang="en-GB" sz="1600" baseline="-25000" dirty="0"/>
                        <a:t>2</a:t>
                      </a:r>
                      <a:r>
                        <a:rPr lang="en-GB" sz="1600" baseline="0" dirty="0"/>
                        <a:t>O (to air)</a:t>
                      </a:r>
                      <a:endParaRPr lang="fr-FR" sz="16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GB" sz="1600" dirty="0"/>
                        <a:t>1</a:t>
                      </a:r>
                      <a:endParaRPr lang="fr-FR" sz="160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4689600"/>
                  </a:ext>
                </a:extLst>
              </a:tr>
              <a:tr h="394856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GB" sz="1600" dirty="0"/>
                        <a:t>Iron (from ground)</a:t>
                      </a:r>
                      <a:endParaRPr lang="fr-FR" sz="16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GB" sz="1600" dirty="0"/>
                        <a:t>1</a:t>
                      </a:r>
                      <a:endParaRPr lang="fr-FR" sz="160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9344078"/>
                  </a:ext>
                </a:extLst>
              </a:tr>
              <a:tr h="394856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GB" sz="1600" dirty="0"/>
                        <a:t>…</a:t>
                      </a:r>
                      <a:endParaRPr lang="fr-FR" sz="16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GB" sz="1600" dirty="0"/>
                        <a:t>…</a:t>
                      </a:r>
                      <a:endParaRPr lang="fr-FR" sz="160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57126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149421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sz="2800" dirty="0" smtClean="0"/>
              <a:t>Geo statistical approach and spatial interpolation </a:t>
            </a:r>
          </a:p>
          <a:p>
            <a:pPr marL="0" indent="0">
              <a:buNone/>
            </a:pPr>
            <a:r>
              <a:rPr lang="en-US" sz="2800" dirty="0" smtClean="0"/>
              <a:t>Use: to capture </a:t>
            </a:r>
            <a:r>
              <a:rPr lang="en-US" sz="2800" b="1" dirty="0" smtClean="0"/>
              <a:t>heterogeneity</a:t>
            </a:r>
            <a:r>
              <a:rPr lang="en-US" sz="2800" dirty="0" smtClean="0"/>
              <a:t> in tailings body</a:t>
            </a:r>
          </a:p>
          <a:p>
            <a:pPr marL="0" indent="0">
              <a:buNone/>
            </a:pPr>
            <a:endParaRPr lang="en-US" sz="2800" dirty="0" smtClean="0"/>
          </a:p>
          <a:p>
            <a:pPr marL="514350" indent="-514350">
              <a:buFont typeface="+mj-lt"/>
              <a:buAutoNum type="arabicPeriod" startAt="2"/>
            </a:pPr>
            <a:r>
              <a:rPr lang="en-US" sz="2800" dirty="0" smtClean="0"/>
              <a:t>Flowsheet techniques of chemical processes through chemical simulator or engineering-approach</a:t>
            </a:r>
          </a:p>
          <a:p>
            <a:pPr marL="0" indent="0">
              <a:buNone/>
            </a:pPr>
            <a:r>
              <a:rPr lang="en-US" sz="2800" dirty="0" smtClean="0"/>
              <a:t>Use: to complement </a:t>
            </a:r>
            <a:r>
              <a:rPr lang="en-US" sz="2800" b="1" dirty="0" smtClean="0"/>
              <a:t>upscaling studies</a:t>
            </a:r>
            <a:endParaRPr lang="en-US" sz="2800" b="1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E7D9CC-B5DD-42EA-809C-A1999ABCEE80}" type="datetime1">
              <a:rPr lang="de-DE" smtClean="0"/>
              <a:t>10.10.2019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Raka Adrianto</a:t>
            </a:r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fr-FR" smtClean="0"/>
              <a:pPr/>
              <a:t>2</a:t>
            </a:fld>
            <a:endParaRPr lang="fr-FR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Take home learnings: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2188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Picture 1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3285" y="1812898"/>
            <a:ext cx="6112042" cy="3881030"/>
          </a:xfrm>
          <a:prstGeom prst="rect">
            <a:avLst/>
          </a:prstGeom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31800" y="1812898"/>
            <a:ext cx="3777980" cy="3381186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/>
              <a:t>Simulation: Reactive Transport Modelling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b="1" dirty="0">
                <a:solidFill>
                  <a:srgbClr val="1F407A"/>
                </a:solidFill>
              </a:rPr>
              <a:t>Inputs for single realization</a:t>
            </a:r>
          </a:p>
          <a:p>
            <a:r>
              <a:rPr lang="en-US" sz="1600" dirty="0"/>
              <a:t>Minerals composition</a:t>
            </a:r>
          </a:p>
          <a:p>
            <a:r>
              <a:rPr lang="en-US" sz="1600" dirty="0"/>
              <a:t>Net precipitation</a:t>
            </a:r>
          </a:p>
          <a:p>
            <a:r>
              <a:rPr lang="en-US" sz="1600" dirty="0"/>
              <a:t>Transport parameters </a:t>
            </a:r>
          </a:p>
          <a:p>
            <a:r>
              <a:rPr lang="en-US" sz="1600" dirty="0"/>
              <a:t>Aqueous complexation reactions</a:t>
            </a:r>
          </a:p>
          <a:p>
            <a:r>
              <a:rPr lang="en-US" sz="1600" dirty="0"/>
              <a:t>Thermodynamics parameters (from database: </a:t>
            </a:r>
            <a:r>
              <a:rPr lang="en-US" sz="1600" dirty="0" err="1"/>
              <a:t>Phreeqc</a:t>
            </a:r>
            <a:r>
              <a:rPr lang="en-US" sz="1600" dirty="0"/>
              <a:t>)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E7D9CC-B5DD-42EA-809C-A1999ABCEE80}" type="datetime1">
              <a:rPr lang="de-DE" smtClean="0"/>
              <a:t>10.10.2019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Raka Adrianto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fr-FR" smtClean="0"/>
              <a:pPr/>
              <a:t>20</a:t>
            </a:fld>
            <a:endParaRPr lang="fr-FR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Reactive transport codes: PHREEQC</a:t>
            </a:r>
          </a:p>
        </p:txBody>
      </p:sp>
      <p:sp>
        <p:nvSpPr>
          <p:cNvPr id="7" name="Rectangle 6"/>
          <p:cNvSpPr/>
          <p:nvPr/>
        </p:nvSpPr>
        <p:spPr>
          <a:xfrm>
            <a:off x="431801" y="5597959"/>
            <a:ext cx="628583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Reference: </a:t>
            </a:r>
          </a:p>
          <a:p>
            <a:r>
              <a:rPr lang="en-US" sz="1200" dirty="0" err="1"/>
              <a:t>Phreeqc</a:t>
            </a:r>
            <a:r>
              <a:rPr lang="en-US" sz="1200" dirty="0"/>
              <a:t> version 3 (Parkhurst, 2013)</a:t>
            </a:r>
          </a:p>
          <a:p>
            <a:r>
              <a:rPr lang="en-US" sz="1200" dirty="0"/>
              <a:t>Reactive transport codes for subsurface simulation (</a:t>
            </a:r>
            <a:r>
              <a:rPr lang="en-US" sz="1200" dirty="0" err="1"/>
              <a:t>Steefel</a:t>
            </a:r>
            <a:r>
              <a:rPr lang="en-US" sz="1200" dirty="0"/>
              <a:t>, 2014)</a:t>
            </a:r>
          </a:p>
        </p:txBody>
      </p:sp>
      <p:sp>
        <p:nvSpPr>
          <p:cNvPr id="78" name="Rectangle 77"/>
          <p:cNvSpPr/>
          <p:nvPr/>
        </p:nvSpPr>
        <p:spPr>
          <a:xfrm>
            <a:off x="7113474" y="3176336"/>
            <a:ext cx="236620" cy="601579"/>
          </a:xfrm>
          <a:prstGeom prst="rect">
            <a:avLst/>
          </a:prstGeom>
          <a:solidFill>
            <a:schemeClr val="bg1"/>
          </a:solidFill>
          <a:ln>
            <a:solidFill>
              <a:srgbClr val="1F407A"/>
            </a:solidFill>
            <a:prstDash val="sysDash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4326458" y="2658473"/>
            <a:ext cx="986283" cy="1993232"/>
          </a:xfrm>
          <a:prstGeom prst="rect">
            <a:avLst/>
          </a:prstGeom>
          <a:solidFill>
            <a:schemeClr val="bg1"/>
          </a:solidFill>
          <a:ln>
            <a:solidFill>
              <a:srgbClr val="1F407A"/>
            </a:solidFill>
            <a:prstDash val="sysDash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4326461" y="2658473"/>
            <a:ext cx="986283" cy="324853"/>
          </a:xfrm>
          <a:prstGeom prst="rect">
            <a:avLst/>
          </a:prstGeom>
          <a:noFill/>
          <a:ln>
            <a:solidFill>
              <a:srgbClr val="1F407A"/>
            </a:solidFill>
            <a:prstDash val="soli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4326460" y="2983326"/>
            <a:ext cx="986283" cy="324853"/>
          </a:xfrm>
          <a:prstGeom prst="rect">
            <a:avLst/>
          </a:prstGeom>
          <a:noFill/>
          <a:ln>
            <a:solidFill>
              <a:srgbClr val="1F407A"/>
            </a:solidFill>
            <a:prstDash val="soli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4326462" y="3308179"/>
            <a:ext cx="986283" cy="324853"/>
          </a:xfrm>
          <a:prstGeom prst="rect">
            <a:avLst/>
          </a:prstGeom>
          <a:noFill/>
          <a:ln>
            <a:solidFill>
              <a:srgbClr val="1F407A"/>
            </a:solidFill>
            <a:prstDash val="soli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4326454" y="4326852"/>
            <a:ext cx="986283" cy="324853"/>
          </a:xfrm>
          <a:prstGeom prst="rect">
            <a:avLst/>
          </a:prstGeom>
          <a:noFill/>
          <a:ln>
            <a:solidFill>
              <a:srgbClr val="1F407A"/>
            </a:solidFill>
            <a:prstDash val="soli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7" name="Straight Connector 86"/>
          <p:cNvCxnSpPr/>
          <p:nvPr/>
        </p:nvCxnSpPr>
        <p:spPr>
          <a:xfrm flipH="1" flipV="1">
            <a:off x="5312746" y="2658473"/>
            <a:ext cx="1800728" cy="517863"/>
          </a:xfrm>
          <a:prstGeom prst="line">
            <a:avLst/>
          </a:prstGeom>
          <a:ln w="19050">
            <a:solidFill>
              <a:srgbClr val="1F407A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 flipH="1">
            <a:off x="5312746" y="3776490"/>
            <a:ext cx="1800728" cy="862653"/>
          </a:xfrm>
          <a:prstGeom prst="line">
            <a:avLst/>
          </a:prstGeom>
          <a:ln w="19050">
            <a:solidFill>
              <a:srgbClr val="1F407A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/>
          <p:cNvSpPr txBox="1"/>
          <p:nvPr/>
        </p:nvSpPr>
        <p:spPr>
          <a:xfrm>
            <a:off x="4399447" y="2337360"/>
            <a:ext cx="8499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1F407A"/>
                </a:solidFill>
              </a:rPr>
              <a:t>Infiltration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4399447" y="4651705"/>
            <a:ext cx="860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1F407A"/>
                </a:solidFill>
              </a:rPr>
              <a:t>To bottom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4356968" y="2687450"/>
            <a:ext cx="9252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1F407A"/>
                </a:solidFill>
              </a:rPr>
              <a:t>Seepage 1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4356968" y="3018591"/>
            <a:ext cx="9252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1F407A"/>
                </a:solidFill>
              </a:rPr>
              <a:t>Seepage 2</a:t>
            </a:r>
          </a:p>
        </p:txBody>
      </p:sp>
      <p:sp>
        <p:nvSpPr>
          <p:cNvPr id="94" name="TextBox 93"/>
          <p:cNvSpPr txBox="1"/>
          <p:nvPr/>
        </p:nvSpPr>
        <p:spPr>
          <a:xfrm>
            <a:off x="4356968" y="4355829"/>
            <a:ext cx="9252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1F407A"/>
                </a:solidFill>
              </a:rPr>
              <a:t>Seepage 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8B12AFF-9746-48E9-97BE-696956ECCFA2}"/>
              </a:ext>
            </a:extLst>
          </p:cNvPr>
          <p:cNvSpPr txBox="1"/>
          <p:nvPr/>
        </p:nvSpPr>
        <p:spPr>
          <a:xfrm>
            <a:off x="4356968" y="3343444"/>
            <a:ext cx="9252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1F407A"/>
                </a:solidFill>
              </a:rPr>
              <a:t>Seepage 3</a:t>
            </a:r>
          </a:p>
        </p:txBody>
      </p:sp>
      <p:sp>
        <p:nvSpPr>
          <p:cNvPr id="24" name="Arrow: Down 23">
            <a:extLst>
              <a:ext uri="{FF2B5EF4-FFF2-40B4-BE49-F238E27FC236}">
                <a16:creationId xmlns:a16="http://schemas.microsoft.com/office/drawing/2014/main" id="{99CC6096-9CF8-4CB2-9B46-A830F6959B36}"/>
              </a:ext>
            </a:extLst>
          </p:cNvPr>
          <p:cNvSpPr/>
          <p:nvPr/>
        </p:nvSpPr>
        <p:spPr>
          <a:xfrm>
            <a:off x="4718647" y="3749096"/>
            <a:ext cx="189667" cy="452086"/>
          </a:xfrm>
          <a:prstGeom prst="downArrow">
            <a:avLst/>
          </a:prstGeom>
          <a:solidFill>
            <a:srgbClr val="1F40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336398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1800" y="1699033"/>
            <a:ext cx="6189062" cy="1706242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E7D9CC-B5DD-42EA-809C-A1999ABCEE80}" type="datetime1">
              <a:rPr lang="de-DE" smtClean="0"/>
              <a:t>10.10.2019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Raka Adrianto</a:t>
            </a:r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fr-FR" smtClean="0"/>
              <a:pPr/>
              <a:t>21</a:t>
            </a:fld>
            <a:endParaRPr lang="fr-FR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Inputs for geochemical model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98389" y="3518461"/>
            <a:ext cx="3595816" cy="230832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en-US" dirty="0" smtClean="0"/>
              <a:t>Mineral compositions and equilibrium constants</a:t>
            </a:r>
          </a:p>
          <a:p>
            <a:pPr marL="342900" indent="-342900">
              <a:buAutoNum type="arabicParenR"/>
            </a:pPr>
            <a:r>
              <a:rPr lang="en-US" dirty="0" smtClean="0"/>
              <a:t>Kinetics and minerals surface</a:t>
            </a:r>
          </a:p>
          <a:p>
            <a:pPr marL="342900" indent="-342900">
              <a:buAutoNum type="arabicParenR"/>
            </a:pPr>
            <a:r>
              <a:rPr lang="en-US" dirty="0" smtClean="0"/>
              <a:t>Geometry, flow, and transport parameters</a:t>
            </a:r>
          </a:p>
          <a:p>
            <a:pPr marL="342900" indent="-342900">
              <a:buAutoNum type="arabicParenR"/>
            </a:pPr>
            <a:r>
              <a:rPr lang="en-US" dirty="0" smtClean="0"/>
              <a:t>Recharge water/ infiltration (precipitation – evaporation)</a:t>
            </a:r>
          </a:p>
          <a:p>
            <a:pPr marL="342900" indent="-342900">
              <a:buAutoNum type="arabicParenR"/>
            </a:pPr>
            <a:r>
              <a:rPr lang="en-US" dirty="0" smtClean="0"/>
              <a:t>Biogeochemical reaction?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7322" y="3560033"/>
            <a:ext cx="4037754" cy="108198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2599" y="4756488"/>
            <a:ext cx="4259863" cy="178639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05579" y="4526692"/>
            <a:ext cx="3441673" cy="160139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36065" y="1707180"/>
            <a:ext cx="3765554" cy="163418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08381" y="3403751"/>
            <a:ext cx="3444170" cy="942302"/>
          </a:xfrm>
          <a:prstGeom prst="rect">
            <a:avLst/>
          </a:prstGeom>
        </p:spPr>
      </p:pic>
      <p:sp>
        <p:nvSpPr>
          <p:cNvPr id="14" name="Oval 13"/>
          <p:cNvSpPr/>
          <p:nvPr/>
        </p:nvSpPr>
        <p:spPr>
          <a:xfrm>
            <a:off x="6853409" y="1747472"/>
            <a:ext cx="350108" cy="350108"/>
          </a:xfrm>
          <a:prstGeom prst="ellipse">
            <a:avLst/>
          </a:prstGeom>
          <a:solidFill>
            <a:srgbClr val="1F40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/>
              <a:t>1</a:t>
            </a:r>
            <a:endParaRPr lang="en-US" sz="2000" b="1" dirty="0"/>
          </a:p>
        </p:txBody>
      </p:sp>
      <p:sp>
        <p:nvSpPr>
          <p:cNvPr id="15" name="Oval 14"/>
          <p:cNvSpPr/>
          <p:nvPr/>
        </p:nvSpPr>
        <p:spPr>
          <a:xfrm>
            <a:off x="6678355" y="3132546"/>
            <a:ext cx="350108" cy="350108"/>
          </a:xfrm>
          <a:prstGeom prst="ellipse">
            <a:avLst/>
          </a:prstGeom>
          <a:solidFill>
            <a:srgbClr val="1F40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/>
              <a:t>2</a:t>
            </a:r>
            <a:endParaRPr lang="en-US" sz="2000" b="1" dirty="0"/>
          </a:p>
        </p:txBody>
      </p:sp>
      <p:sp>
        <p:nvSpPr>
          <p:cNvPr id="16" name="Oval 15"/>
          <p:cNvSpPr/>
          <p:nvPr/>
        </p:nvSpPr>
        <p:spPr>
          <a:xfrm>
            <a:off x="527222" y="5847379"/>
            <a:ext cx="350108" cy="350108"/>
          </a:xfrm>
          <a:prstGeom prst="ellipse">
            <a:avLst/>
          </a:prstGeom>
          <a:solidFill>
            <a:srgbClr val="1F40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/>
              <a:t>5</a:t>
            </a:r>
            <a:endParaRPr lang="en-US" sz="2000" b="1" dirty="0"/>
          </a:p>
        </p:txBody>
      </p:sp>
      <p:sp>
        <p:nvSpPr>
          <p:cNvPr id="17" name="Oval 16"/>
          <p:cNvSpPr/>
          <p:nvPr/>
        </p:nvSpPr>
        <p:spPr>
          <a:xfrm>
            <a:off x="11326747" y="2957492"/>
            <a:ext cx="350108" cy="350108"/>
          </a:xfrm>
          <a:prstGeom prst="ellipse">
            <a:avLst/>
          </a:prstGeom>
          <a:solidFill>
            <a:srgbClr val="1F40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/>
              <a:t>4</a:t>
            </a:r>
            <a:endParaRPr lang="en-US" sz="2000" b="1" dirty="0"/>
          </a:p>
        </p:txBody>
      </p:sp>
      <p:sp>
        <p:nvSpPr>
          <p:cNvPr id="18" name="Oval 17"/>
          <p:cNvSpPr/>
          <p:nvPr/>
        </p:nvSpPr>
        <p:spPr>
          <a:xfrm>
            <a:off x="6678355" y="4816483"/>
            <a:ext cx="350108" cy="350108"/>
          </a:xfrm>
          <a:prstGeom prst="ellipse">
            <a:avLst/>
          </a:prstGeom>
          <a:solidFill>
            <a:srgbClr val="1F40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/>
              <a:t>3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7493626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31801" y="1812897"/>
            <a:ext cx="7092006" cy="442121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A. Complete data of synthetic tailings</a:t>
            </a:r>
          </a:p>
          <a:p>
            <a:pPr marL="0" indent="0">
              <a:buNone/>
            </a:pPr>
            <a:r>
              <a:rPr lang="en-US" b="1" dirty="0">
                <a:solidFill>
                  <a:srgbClr val="1F407A"/>
                </a:solidFill>
              </a:rPr>
              <a:t>Method: </a:t>
            </a:r>
            <a:r>
              <a:rPr lang="en-US" dirty="0"/>
              <a:t>Numerical Stratigraphy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B. Take limited “samples” and populate grids with new (interpolated) values </a:t>
            </a:r>
          </a:p>
          <a:p>
            <a:pPr marL="0" indent="0">
              <a:buNone/>
            </a:pPr>
            <a:r>
              <a:rPr lang="en-US" b="1" dirty="0">
                <a:solidFill>
                  <a:srgbClr val="1F407A"/>
                </a:solidFill>
              </a:rPr>
              <a:t>Method: </a:t>
            </a:r>
            <a:r>
              <a:rPr lang="en-US" dirty="0"/>
              <a:t>2-point sampling prediction through </a:t>
            </a:r>
            <a:r>
              <a:rPr lang="en-US" dirty="0" err="1"/>
              <a:t>variogram</a:t>
            </a:r>
            <a:r>
              <a:rPr lang="en-US" dirty="0"/>
              <a:t> modelling + Kriging (modified ones)</a:t>
            </a:r>
          </a:p>
          <a:p>
            <a:pPr marL="0" indent="0">
              <a:buNone/>
            </a:pPr>
            <a:r>
              <a:rPr lang="en-US" sz="1600" i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More details, see “Interpolation/ geo statistics page”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E7D9CC-B5DD-42EA-809C-A1999ABCEE80}" type="datetime1">
              <a:rPr lang="de-DE" smtClean="0"/>
              <a:t>10.10.2019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Raka Adrianto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fr-FR" smtClean="0"/>
              <a:pPr/>
              <a:t>22</a:t>
            </a:fld>
            <a:endParaRPr lang="fr-FR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Begin with synthetic spatial data</a:t>
            </a:r>
          </a:p>
        </p:txBody>
      </p:sp>
      <p:sp>
        <p:nvSpPr>
          <p:cNvPr id="7" name="Rectangle 6"/>
          <p:cNvSpPr/>
          <p:nvPr/>
        </p:nvSpPr>
        <p:spPr>
          <a:xfrm>
            <a:off x="431800" y="5841385"/>
            <a:ext cx="70920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Reference: Compositional Multipoint Geo statistics (Selia and Raimon, 2019)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6AB166A-48C4-409D-A4A4-456899176883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670477" y="2500371"/>
            <a:ext cx="3940801" cy="3046263"/>
          </a:xfrm>
          <a:prstGeom prst="rect">
            <a:avLst/>
          </a:prstGeom>
        </p:spPr>
      </p:pic>
      <p:pic>
        <p:nvPicPr>
          <p:cNvPr id="10" name="Picture 9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 rot="16200000" flipH="1">
            <a:off x="10202844" y="1960245"/>
            <a:ext cx="867420" cy="1022221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7159975" y="2073006"/>
            <a:ext cx="32141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1F407A"/>
                </a:solidFill>
              </a:rPr>
              <a:t>Example: 1 feature (variable)</a:t>
            </a:r>
          </a:p>
        </p:txBody>
      </p:sp>
    </p:spTree>
    <p:extLst>
      <p:ext uri="{BB962C8B-B14F-4D97-AF65-F5344CB8AC3E}">
        <p14:creationId xmlns:p14="http://schemas.microsoft.com/office/powerpoint/2010/main" val="3775198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rgbClr val="1F407A"/>
                </a:solidFill>
              </a:rPr>
              <a:t>Goal: </a:t>
            </a:r>
            <a:r>
              <a:rPr lang="en-US" dirty="0"/>
              <a:t>Estimate the unknown values based on the known values proximities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E7D9CC-B5DD-42EA-809C-A1999ABCEE80}" type="datetime1">
              <a:rPr lang="de-DE" smtClean="0"/>
              <a:t>10.10.2019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Raka Adrianto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fr-FR" smtClean="0"/>
              <a:pPr/>
              <a:t>23</a:t>
            </a:fld>
            <a:endParaRPr lang="fr-FR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Interpolation: Geo statistics prediction </a:t>
            </a:r>
          </a:p>
        </p:txBody>
      </p:sp>
      <p:sp>
        <p:nvSpPr>
          <p:cNvPr id="7" name="Rectangle 6"/>
          <p:cNvSpPr/>
          <p:nvPr/>
        </p:nvSpPr>
        <p:spPr>
          <a:xfrm>
            <a:off x="431800" y="5864778"/>
            <a:ext cx="618807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Reference: Applied Spatial Data Analysis with R (</a:t>
            </a:r>
            <a:r>
              <a:rPr lang="en-US" sz="1600" dirty="0" err="1"/>
              <a:t>Pebesma</a:t>
            </a:r>
            <a:r>
              <a:rPr lang="en-US" sz="1600" dirty="0"/>
              <a:t>, 2013)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925" y="2484479"/>
            <a:ext cx="3071813" cy="315432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1876" y="2353735"/>
            <a:ext cx="3441700" cy="238706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2222" y="2484479"/>
            <a:ext cx="3167368" cy="3154088"/>
          </a:xfrm>
          <a:prstGeom prst="rect">
            <a:avLst/>
          </a:prstGeom>
        </p:spPr>
      </p:pic>
      <p:pic>
        <p:nvPicPr>
          <p:cNvPr id="14" name="Picture 13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7021200" y="3335529"/>
            <a:ext cx="1171808" cy="124777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4754224" y="5019730"/>
            <a:ext cx="2305594" cy="408623"/>
          </a:xfrm>
          <a:prstGeom prst="flowChartAlternateProcess">
            <a:avLst/>
          </a:prstGeom>
          <a:solidFill>
            <a:srgbClr val="1F407A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Variogram</a:t>
            </a:r>
            <a:r>
              <a:rPr lang="en-US" dirty="0">
                <a:solidFill>
                  <a:schemeClr val="bg1"/>
                </a:solidFill>
              </a:rPr>
              <a:t> modelling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31408" y="2352009"/>
            <a:ext cx="1769958" cy="408623"/>
          </a:xfrm>
          <a:prstGeom prst="flowChartAlternateProcess">
            <a:avLst/>
          </a:prstGeom>
          <a:solidFill>
            <a:srgbClr val="1F407A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Pre-processing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193008" y="2355414"/>
            <a:ext cx="1482373" cy="408623"/>
          </a:xfrm>
          <a:prstGeom prst="flowChartAlternateProcess">
            <a:avLst/>
          </a:prstGeom>
          <a:solidFill>
            <a:srgbClr val="1F407A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Interpolation</a:t>
            </a:r>
          </a:p>
        </p:txBody>
      </p:sp>
    </p:spTree>
    <p:extLst>
      <p:ext uri="{BB962C8B-B14F-4D97-AF65-F5344CB8AC3E}">
        <p14:creationId xmlns:p14="http://schemas.microsoft.com/office/powerpoint/2010/main" val="28396610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E7D9CC-B5DD-42EA-809C-A1999ABCEE80}" type="datetime1">
              <a:rPr lang="de-DE" smtClean="0"/>
              <a:t>10.10.2019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Raka Adrianto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fr-FR" smtClean="0"/>
              <a:pPr/>
              <a:t>24</a:t>
            </a:fld>
            <a:endParaRPr lang="fr-FR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PhD Gantt chart: Raka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5908988"/>
              </p:ext>
            </p:extLst>
          </p:nvPr>
        </p:nvGraphicFramePr>
        <p:xfrm>
          <a:off x="516021" y="1750946"/>
          <a:ext cx="10698486" cy="3882928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3709238">
                  <a:extLst>
                    <a:ext uri="{9D8B030D-6E8A-4147-A177-3AD203B41FA5}">
                      <a16:colId xmlns:a16="http://schemas.microsoft.com/office/drawing/2014/main" val="4019793835"/>
                    </a:ext>
                  </a:extLst>
                </a:gridCol>
                <a:gridCol w="499232">
                  <a:extLst>
                    <a:ext uri="{9D8B030D-6E8A-4147-A177-3AD203B41FA5}">
                      <a16:colId xmlns:a16="http://schemas.microsoft.com/office/drawing/2014/main" val="1915281119"/>
                    </a:ext>
                  </a:extLst>
                </a:gridCol>
                <a:gridCol w="499232">
                  <a:extLst>
                    <a:ext uri="{9D8B030D-6E8A-4147-A177-3AD203B41FA5}">
                      <a16:colId xmlns:a16="http://schemas.microsoft.com/office/drawing/2014/main" val="1640353480"/>
                    </a:ext>
                  </a:extLst>
                </a:gridCol>
                <a:gridCol w="499232">
                  <a:extLst>
                    <a:ext uri="{9D8B030D-6E8A-4147-A177-3AD203B41FA5}">
                      <a16:colId xmlns:a16="http://schemas.microsoft.com/office/drawing/2014/main" val="1288117131"/>
                    </a:ext>
                  </a:extLst>
                </a:gridCol>
                <a:gridCol w="499232">
                  <a:extLst>
                    <a:ext uri="{9D8B030D-6E8A-4147-A177-3AD203B41FA5}">
                      <a16:colId xmlns:a16="http://schemas.microsoft.com/office/drawing/2014/main" val="2042010118"/>
                    </a:ext>
                  </a:extLst>
                </a:gridCol>
                <a:gridCol w="499232">
                  <a:extLst>
                    <a:ext uri="{9D8B030D-6E8A-4147-A177-3AD203B41FA5}">
                      <a16:colId xmlns:a16="http://schemas.microsoft.com/office/drawing/2014/main" val="1593153827"/>
                    </a:ext>
                  </a:extLst>
                </a:gridCol>
                <a:gridCol w="499232">
                  <a:extLst>
                    <a:ext uri="{9D8B030D-6E8A-4147-A177-3AD203B41FA5}">
                      <a16:colId xmlns:a16="http://schemas.microsoft.com/office/drawing/2014/main" val="570107720"/>
                    </a:ext>
                  </a:extLst>
                </a:gridCol>
                <a:gridCol w="499232">
                  <a:extLst>
                    <a:ext uri="{9D8B030D-6E8A-4147-A177-3AD203B41FA5}">
                      <a16:colId xmlns:a16="http://schemas.microsoft.com/office/drawing/2014/main" val="2151913630"/>
                    </a:ext>
                  </a:extLst>
                </a:gridCol>
                <a:gridCol w="499232">
                  <a:extLst>
                    <a:ext uri="{9D8B030D-6E8A-4147-A177-3AD203B41FA5}">
                      <a16:colId xmlns:a16="http://schemas.microsoft.com/office/drawing/2014/main" val="2381252697"/>
                    </a:ext>
                  </a:extLst>
                </a:gridCol>
                <a:gridCol w="499232">
                  <a:extLst>
                    <a:ext uri="{9D8B030D-6E8A-4147-A177-3AD203B41FA5}">
                      <a16:colId xmlns:a16="http://schemas.microsoft.com/office/drawing/2014/main" val="2088254053"/>
                    </a:ext>
                  </a:extLst>
                </a:gridCol>
                <a:gridCol w="499232">
                  <a:extLst>
                    <a:ext uri="{9D8B030D-6E8A-4147-A177-3AD203B41FA5}">
                      <a16:colId xmlns:a16="http://schemas.microsoft.com/office/drawing/2014/main" val="3130857071"/>
                    </a:ext>
                  </a:extLst>
                </a:gridCol>
                <a:gridCol w="499232">
                  <a:extLst>
                    <a:ext uri="{9D8B030D-6E8A-4147-A177-3AD203B41FA5}">
                      <a16:colId xmlns:a16="http://schemas.microsoft.com/office/drawing/2014/main" val="657663458"/>
                    </a:ext>
                  </a:extLst>
                </a:gridCol>
                <a:gridCol w="499232">
                  <a:extLst>
                    <a:ext uri="{9D8B030D-6E8A-4147-A177-3AD203B41FA5}">
                      <a16:colId xmlns:a16="http://schemas.microsoft.com/office/drawing/2014/main" val="3353187132"/>
                    </a:ext>
                  </a:extLst>
                </a:gridCol>
                <a:gridCol w="499232">
                  <a:extLst>
                    <a:ext uri="{9D8B030D-6E8A-4147-A177-3AD203B41FA5}">
                      <a16:colId xmlns:a16="http://schemas.microsoft.com/office/drawing/2014/main" val="1664475489"/>
                    </a:ext>
                  </a:extLst>
                </a:gridCol>
                <a:gridCol w="499232">
                  <a:extLst>
                    <a:ext uri="{9D8B030D-6E8A-4147-A177-3AD203B41FA5}">
                      <a16:colId xmlns:a16="http://schemas.microsoft.com/office/drawing/2014/main" val="2364987025"/>
                    </a:ext>
                  </a:extLst>
                </a:gridCol>
              </a:tblGrid>
              <a:tr h="391879"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Tasks</a:t>
                      </a:r>
                      <a:r>
                        <a:rPr lang="en-US" sz="2400" u="none" strike="noStrike" baseline="30000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*</a:t>
                      </a:r>
                      <a:endParaRPr lang="en-US" sz="2400" b="0" i="0" u="none" strike="noStrike" baseline="30000" dirty="0">
                        <a:solidFill>
                          <a:schemeClr val="accent3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3313" marR="3313" marT="3313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US" sz="2400" i="0" u="none" strike="noStrike" dirty="0">
                          <a:solidFill>
                            <a:srgbClr val="1F407A"/>
                          </a:solidFill>
                          <a:effectLst/>
                          <a:latin typeface="+mn-lt"/>
                        </a:rPr>
                        <a:t>2019</a:t>
                      </a:r>
                      <a:endParaRPr lang="en-US" sz="2400" b="0" i="0" u="none" strike="noStrike" dirty="0">
                        <a:solidFill>
                          <a:srgbClr val="1F407A"/>
                        </a:solidFill>
                        <a:effectLst/>
                        <a:latin typeface="+mn-lt"/>
                      </a:endParaRPr>
                    </a:p>
                  </a:txBody>
                  <a:tcPr marL="3313" marR="3313" marT="3313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US" sz="240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2020</a:t>
                      </a:r>
                      <a:endParaRPr lang="en-US" sz="24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3313" marR="3313" marT="3313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en-US" sz="240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2021</a:t>
                      </a:r>
                      <a:endParaRPr lang="en-US" sz="24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3313" marR="3313" marT="3313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240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2022</a:t>
                      </a:r>
                      <a:endParaRPr lang="en-US" sz="24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3313" marR="3313" marT="3313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8611459"/>
                  </a:ext>
                </a:extLst>
              </a:tr>
              <a:tr h="17342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Q1</a:t>
                      </a:r>
                      <a:endParaRPr lang="en-US" sz="1200" b="0" i="0" u="none" strike="noStrike" dirty="0">
                        <a:solidFill>
                          <a:schemeClr val="accent3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3313" marR="3313" marT="3313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Q2</a:t>
                      </a:r>
                      <a:endParaRPr lang="en-US" sz="1200" b="0" i="0" u="none" strike="noStrike" dirty="0">
                        <a:solidFill>
                          <a:schemeClr val="accent3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3313" marR="3313" marT="3313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Q3</a:t>
                      </a:r>
                      <a:endParaRPr lang="en-US" sz="1200" b="0" i="0" u="none" strike="noStrike" dirty="0">
                        <a:solidFill>
                          <a:schemeClr val="accent3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3313" marR="3313" marT="3313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Q4</a:t>
                      </a:r>
                      <a:endParaRPr lang="en-US" sz="1200" b="0" i="0" u="none" strike="noStrike" dirty="0">
                        <a:solidFill>
                          <a:schemeClr val="accent3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3313" marR="3313" marT="3313" marB="0" anchor="ctr"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Q1</a:t>
                      </a:r>
                      <a:endParaRPr lang="en-US" sz="12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3313" marR="3313" marT="3313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Q2</a:t>
                      </a:r>
                      <a:endParaRPr lang="en-US" sz="12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3313" marR="3313" marT="3313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Q3</a:t>
                      </a:r>
                      <a:endParaRPr lang="en-US" sz="12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3313" marR="3313" marT="3313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Q4</a:t>
                      </a:r>
                      <a:endParaRPr lang="en-US" sz="12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3313" marR="3313" marT="3313" marB="0" anchor="ctr"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Q1</a:t>
                      </a:r>
                      <a:endParaRPr lang="en-US" sz="12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3313" marR="3313" marT="3313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Q2</a:t>
                      </a:r>
                      <a:endParaRPr lang="en-US" sz="12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3313" marR="3313" marT="3313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Q3</a:t>
                      </a:r>
                      <a:endParaRPr lang="en-US" sz="12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3313" marR="3313" marT="3313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Q4</a:t>
                      </a:r>
                      <a:endParaRPr lang="en-US" sz="12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3313" marR="3313" marT="3313" marB="0" anchor="ctr"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Q1</a:t>
                      </a:r>
                      <a:endParaRPr lang="en-US" sz="12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3313" marR="3313" marT="3313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Q2</a:t>
                      </a:r>
                      <a:endParaRPr lang="en-US" sz="12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3313" marR="3313" marT="3313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41994656"/>
                  </a:ext>
                </a:extLst>
              </a:tr>
              <a:tr h="355456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1" u="none" strike="noStrike" dirty="0">
                          <a:solidFill>
                            <a:srgbClr val="1F407A"/>
                          </a:solidFill>
                          <a:effectLst/>
                          <a:latin typeface="+mn-lt"/>
                        </a:rPr>
                        <a:t>Coursework + self-study, seminar…</a:t>
                      </a:r>
                    </a:p>
                  </a:txBody>
                  <a:tcPr marL="3313" marR="3313" marT="3313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  <a:latin typeface="+mn-lt"/>
                        </a:rPr>
                        <a:t> 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313" marR="3313" marT="3313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F407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u="none" strike="noStrike" dirty="0">
                          <a:effectLst/>
                          <a:latin typeface="+mn-lt"/>
                        </a:rPr>
                        <a:t> </a:t>
                      </a:r>
                      <a:r>
                        <a:rPr lang="en-US" sz="2000" b="1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O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3313" marR="3313" marT="3313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F407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  <a:latin typeface="+mn-lt"/>
                        </a:rPr>
                        <a:t> 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313" marR="3313" marT="3313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1F407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313" marR="3313" marT="3313" marB="0" anchor="ctr"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3313" marR="3313" marT="3313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3313" marR="3313" marT="3313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3313" marR="3313" marT="3313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3313" marR="3313" marT="3313" marB="0" anchor="ctr"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3313" marR="3313" marT="3313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3313" marR="3313" marT="3313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3313" marR="3313" marT="3313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3313" marR="3313" marT="3313" marB="0" anchor="ctr"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3313" marR="3313" marT="3313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3313" marR="3313" marT="3313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131990617"/>
                  </a:ext>
                </a:extLst>
              </a:tr>
              <a:tr h="58606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Parameterized LCA of tailings storage facility</a:t>
                      </a:r>
                      <a:endParaRPr lang="en-US" sz="1800" b="0" i="0" u="none" strike="noStrike" dirty="0">
                        <a:solidFill>
                          <a:schemeClr val="accent3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3313" marR="3313" marT="3313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313" marR="3313" marT="3313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313" marR="3313" marT="3313" marB="0" anchor="ctr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407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313" marR="3313" marT="3313" marB="0" anchor="ctr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407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3313" marR="3313" marT="3313" marB="0" anchor="ctr"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407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3313" marR="3313" marT="3313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3313" marR="3313" marT="3313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3313" marR="3313" marT="3313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3313" marR="3313" marT="3313" marB="0" anchor="ctr"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3313" marR="3313" marT="3313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3313" marR="3313" marT="3313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3313" marR="3313" marT="3313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3313" marR="3313" marT="3313" marB="0" anchor="ctr"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3313" marR="3313" marT="3313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3313" marR="3313" marT="3313" marB="0" anchor="ctr"/>
                </a:tc>
                <a:extLst>
                  <a:ext uri="{0D108BD9-81ED-4DB2-BD59-A6C34878D82A}">
                    <a16:rowId xmlns:a16="http://schemas.microsoft.com/office/drawing/2014/main" val="1682252942"/>
                  </a:ext>
                </a:extLst>
              </a:tr>
              <a:tr h="355456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1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Scientific paper 1a and 1b</a:t>
                      </a:r>
                    </a:p>
                  </a:txBody>
                  <a:tcPr marL="3313" marR="3313" marT="3313" marB="0" anchor="ctr"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3313" marR="3313" marT="3313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3313" marR="3313" marT="3313" marB="0"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3313" marR="3313" marT="3313" marB="0"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3313" marR="3313" marT="3313" marB="0" anchor="ctr"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3313" marR="3313" marT="3313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O</a:t>
                      </a:r>
                    </a:p>
                  </a:txBody>
                  <a:tcPr marL="3313" marR="3313" marT="331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O</a:t>
                      </a:r>
                    </a:p>
                  </a:txBody>
                  <a:tcPr marL="3313" marR="3313" marT="331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3313" marR="3313" marT="3313" marB="0" anchor="ctr"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3313" marR="3313" marT="3313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3313" marR="3313" marT="3313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3313" marR="3313" marT="3313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3313" marR="3313" marT="3313" marB="0" anchor="ctr"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3313" marR="3313" marT="3313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3313" marR="3313" marT="3313" marB="0" anchor="ctr"/>
                </a:tc>
                <a:extLst>
                  <a:ext uri="{0D108BD9-81ED-4DB2-BD59-A6C34878D82A}">
                    <a16:rowId xmlns:a16="http://schemas.microsoft.com/office/drawing/2014/main" val="1309112614"/>
                  </a:ext>
                </a:extLst>
              </a:tr>
              <a:tr h="355456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LCA: Upscaling lab processes</a:t>
                      </a:r>
                      <a:endParaRPr lang="en-US" sz="18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3313" marR="3313" marT="3313" marB="0" anchor="ctr"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3313" marR="3313" marT="3313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3313" marR="3313" marT="3313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3313" marR="3313" marT="3313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3313" marR="3313" marT="3313" marB="0" anchor="ctr"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3313" marR="3313" marT="3313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3313" marR="3313" marT="331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3313" marR="3313" marT="331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3313" marR="3313" marT="3313" marB="0" anchor="ctr"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3313" marR="3313" marT="3313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3313" marR="3313" marT="3313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3313" marR="3313" marT="3313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3313" marR="3313" marT="3313" marB="0" anchor="ctr"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3313" marR="3313" marT="3313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3313" marR="3313" marT="3313" marB="0" anchor="ctr"/>
                </a:tc>
                <a:extLst>
                  <a:ext uri="{0D108BD9-81ED-4DB2-BD59-A6C34878D82A}">
                    <a16:rowId xmlns:a16="http://schemas.microsoft.com/office/drawing/2014/main" val="3507678378"/>
                  </a:ext>
                </a:extLst>
              </a:tr>
              <a:tr h="355456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1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Scientific paper 2</a:t>
                      </a:r>
                    </a:p>
                  </a:txBody>
                  <a:tcPr marL="3313" marR="3313" marT="3313" marB="0" anchor="ctr"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1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3313" marR="3313" marT="3313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3313" marR="3313" marT="3313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3313" marR="3313" marT="3313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3313" marR="3313" marT="3313" marB="0" anchor="ctr"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3313" marR="3313" marT="3313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3313" marR="3313" marT="3313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3313" marR="3313" marT="3313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3313" marR="3313" marT="3313" marB="0" anchor="ctr"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2000" b="1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3313" marR="3313" marT="3313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O</a:t>
                      </a:r>
                    </a:p>
                  </a:txBody>
                  <a:tcPr marL="3313" marR="3313" marT="331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3313" marR="3313" marT="3313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3313" marR="3313" marT="3313" marB="0" anchor="ctr"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3313" marR="3313" marT="3313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3313" marR="3313" marT="3313" marB="0" anchor="ctr"/>
                </a:tc>
                <a:extLst>
                  <a:ext uri="{0D108BD9-81ED-4DB2-BD59-A6C34878D82A}">
                    <a16:rowId xmlns:a16="http://schemas.microsoft.com/office/drawing/2014/main" val="3234299712"/>
                  </a:ext>
                </a:extLst>
              </a:tr>
              <a:tr h="58606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Multi-valorization pathways of case studies: complete assessment</a:t>
                      </a:r>
                      <a:endParaRPr lang="en-US" sz="18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3313" marR="3313" marT="3313" marB="0" anchor="ctr"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3313" marR="3313" marT="3313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3313" marR="3313" marT="3313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3313" marR="3313" marT="3313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3313" marR="3313" marT="3313" marB="0" anchor="ctr"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3313" marR="3313" marT="3313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3313" marR="3313" marT="3313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3313" marR="3313" marT="3313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3313" marR="3313" marT="3313" marB="0" anchor="ctr"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3313" marR="3313" marT="3313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3313" marR="3313" marT="331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3313" marR="3313" marT="331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3313" marR="3313" marT="3313" marB="0" anchor="ctr"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3313" marR="3313" marT="3313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3313" marR="3313" marT="3313" marB="0" anchor="ctr"/>
                </a:tc>
                <a:extLst>
                  <a:ext uri="{0D108BD9-81ED-4DB2-BD59-A6C34878D82A}">
                    <a16:rowId xmlns:a16="http://schemas.microsoft.com/office/drawing/2014/main" val="1916360702"/>
                  </a:ext>
                </a:extLst>
              </a:tr>
              <a:tr h="355456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1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Scientific paper 3</a:t>
                      </a:r>
                    </a:p>
                  </a:txBody>
                  <a:tcPr marL="3313" marR="3313" marT="3313" marB="0" anchor="ctr"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1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3313" marR="3313" marT="3313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3313" marR="3313" marT="3313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3313" marR="3313" marT="3313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3313" marR="3313" marT="3313" marB="0" anchor="ctr"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3313" marR="3313" marT="3313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3313" marR="3313" marT="3313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3313" marR="3313" marT="3313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3313" marR="3313" marT="3313" marB="0" anchor="ctr"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3313" marR="3313" marT="3313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3313" marR="3313" marT="3313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3313" marR="3313" marT="331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O</a:t>
                      </a:r>
                    </a:p>
                  </a:txBody>
                  <a:tcPr marL="3313" marR="3313" marT="3313" marB="0" anchor="ctr"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O</a:t>
                      </a:r>
                    </a:p>
                  </a:txBody>
                  <a:tcPr marL="3313" marR="3313" marT="3313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3313" marR="3313" marT="3313" marB="0" anchor="ctr"/>
                </a:tc>
                <a:extLst>
                  <a:ext uri="{0D108BD9-81ED-4DB2-BD59-A6C34878D82A}">
                    <a16:rowId xmlns:a16="http://schemas.microsoft.com/office/drawing/2014/main" val="413435110"/>
                  </a:ext>
                </a:extLst>
              </a:tr>
              <a:tr h="355456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Thesis and</a:t>
                      </a:r>
                      <a:r>
                        <a:rPr lang="en-US" sz="1800" u="none" strike="noStrike" baseline="0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 defense</a:t>
                      </a:r>
                      <a:endParaRPr lang="en-US" sz="18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3313" marR="3313" marT="3313" marB="0" anchor="ctr"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3313" marR="3313" marT="3313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3313" marR="3313" marT="3313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3313" marR="3313" marT="3313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3313" marR="3313" marT="3313" marB="0" anchor="ctr"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3313" marR="3313" marT="3313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3313" marR="3313" marT="3313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3313" marR="3313" marT="3313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3313" marR="3313" marT="3313" marB="0" anchor="ctr"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3313" marR="3313" marT="3313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3313" marR="3313" marT="3313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8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3313" marR="3313" marT="3313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3313" marR="3313" marT="3313" marB="0" anchor="ctr"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3313" marR="3313" marT="3313" marB="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+mn-lt"/>
                        </a:rPr>
                        <a:t>O</a:t>
                      </a:r>
                    </a:p>
                  </a:txBody>
                  <a:tcPr marL="3313" marR="3313" marT="3313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9251432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477252" y="5776064"/>
            <a:ext cx="3685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*a detailed Gantt chart is available</a:t>
            </a:r>
          </a:p>
        </p:txBody>
      </p:sp>
    </p:spTree>
    <p:extLst>
      <p:ext uri="{BB962C8B-B14F-4D97-AF65-F5344CB8AC3E}">
        <p14:creationId xmlns:p14="http://schemas.microsoft.com/office/powerpoint/2010/main" val="19613996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A17B65C-43DE-4A01-B800-285FF1DCB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0" dirty="0"/>
              <a:t>Assessed systems: Two major routes </a:t>
            </a:r>
            <a:endParaRPr lang="fr-FR" b="0" dirty="0"/>
          </a:p>
        </p:txBody>
      </p:sp>
      <p:sp>
        <p:nvSpPr>
          <p:cNvPr id="4" name="Freeform 3"/>
          <p:cNvSpPr/>
          <p:nvPr/>
        </p:nvSpPr>
        <p:spPr>
          <a:xfrm>
            <a:off x="371475" y="1419871"/>
            <a:ext cx="8096250" cy="4095104"/>
          </a:xfrm>
          <a:custGeom>
            <a:avLst/>
            <a:gdLst>
              <a:gd name="connsiteX0" fmla="*/ 180975 w 8024813"/>
              <a:gd name="connsiteY0" fmla="*/ 799454 h 4095104"/>
              <a:gd name="connsiteX1" fmla="*/ 180975 w 8024813"/>
              <a:gd name="connsiteY1" fmla="*/ 799454 h 4095104"/>
              <a:gd name="connsiteX2" fmla="*/ 119063 w 8024813"/>
              <a:gd name="connsiteY2" fmla="*/ 837554 h 4095104"/>
              <a:gd name="connsiteX3" fmla="*/ 109538 w 8024813"/>
              <a:gd name="connsiteY3" fmla="*/ 851842 h 4095104"/>
              <a:gd name="connsiteX4" fmla="*/ 80963 w 8024813"/>
              <a:gd name="connsiteY4" fmla="*/ 870892 h 4095104"/>
              <a:gd name="connsiteX5" fmla="*/ 61913 w 8024813"/>
              <a:gd name="connsiteY5" fmla="*/ 894704 h 4095104"/>
              <a:gd name="connsiteX6" fmla="*/ 52388 w 8024813"/>
              <a:gd name="connsiteY6" fmla="*/ 937567 h 4095104"/>
              <a:gd name="connsiteX7" fmla="*/ 38100 w 8024813"/>
              <a:gd name="connsiteY7" fmla="*/ 980429 h 4095104"/>
              <a:gd name="connsiteX8" fmla="*/ 28575 w 8024813"/>
              <a:gd name="connsiteY8" fmla="*/ 994717 h 4095104"/>
              <a:gd name="connsiteX9" fmla="*/ 19050 w 8024813"/>
              <a:gd name="connsiteY9" fmla="*/ 1028054 h 4095104"/>
              <a:gd name="connsiteX10" fmla="*/ 9525 w 8024813"/>
              <a:gd name="connsiteY10" fmla="*/ 1089967 h 4095104"/>
              <a:gd name="connsiteX11" fmla="*/ 0 w 8024813"/>
              <a:gd name="connsiteY11" fmla="*/ 1123304 h 4095104"/>
              <a:gd name="connsiteX12" fmla="*/ 4763 w 8024813"/>
              <a:gd name="connsiteY12" fmla="*/ 1294754 h 4095104"/>
              <a:gd name="connsiteX13" fmla="*/ 19050 w 8024813"/>
              <a:gd name="connsiteY13" fmla="*/ 1347142 h 4095104"/>
              <a:gd name="connsiteX14" fmla="*/ 23813 w 8024813"/>
              <a:gd name="connsiteY14" fmla="*/ 1370954 h 4095104"/>
              <a:gd name="connsiteX15" fmla="*/ 38100 w 8024813"/>
              <a:gd name="connsiteY15" fmla="*/ 1404292 h 4095104"/>
              <a:gd name="connsiteX16" fmla="*/ 42863 w 8024813"/>
              <a:gd name="connsiteY16" fmla="*/ 1423342 h 4095104"/>
              <a:gd name="connsiteX17" fmla="*/ 52388 w 8024813"/>
              <a:gd name="connsiteY17" fmla="*/ 1451917 h 4095104"/>
              <a:gd name="connsiteX18" fmla="*/ 57150 w 8024813"/>
              <a:gd name="connsiteY18" fmla="*/ 1485254 h 4095104"/>
              <a:gd name="connsiteX19" fmla="*/ 71438 w 8024813"/>
              <a:gd name="connsiteY19" fmla="*/ 1509067 h 4095104"/>
              <a:gd name="connsiteX20" fmla="*/ 76200 w 8024813"/>
              <a:gd name="connsiteY20" fmla="*/ 1523354 h 4095104"/>
              <a:gd name="connsiteX21" fmla="*/ 85725 w 8024813"/>
              <a:gd name="connsiteY21" fmla="*/ 1556692 h 4095104"/>
              <a:gd name="connsiteX22" fmla="*/ 90488 w 8024813"/>
              <a:gd name="connsiteY22" fmla="*/ 1590029 h 4095104"/>
              <a:gd name="connsiteX23" fmla="*/ 104775 w 8024813"/>
              <a:gd name="connsiteY23" fmla="*/ 1613842 h 4095104"/>
              <a:gd name="connsiteX24" fmla="*/ 114300 w 8024813"/>
              <a:gd name="connsiteY24" fmla="*/ 1718617 h 4095104"/>
              <a:gd name="connsiteX25" fmla="*/ 138113 w 8024813"/>
              <a:gd name="connsiteY25" fmla="*/ 1775767 h 4095104"/>
              <a:gd name="connsiteX26" fmla="*/ 147638 w 8024813"/>
              <a:gd name="connsiteY26" fmla="*/ 1999604 h 4095104"/>
              <a:gd name="connsiteX27" fmla="*/ 152400 w 8024813"/>
              <a:gd name="connsiteY27" fmla="*/ 2061517 h 4095104"/>
              <a:gd name="connsiteX28" fmla="*/ 166688 w 8024813"/>
              <a:gd name="connsiteY28" fmla="*/ 2109142 h 4095104"/>
              <a:gd name="connsiteX29" fmla="*/ 180975 w 8024813"/>
              <a:gd name="connsiteY29" fmla="*/ 2213917 h 4095104"/>
              <a:gd name="connsiteX30" fmla="*/ 204788 w 8024813"/>
              <a:gd name="connsiteY30" fmla="*/ 3452167 h 4095104"/>
              <a:gd name="connsiteX31" fmla="*/ 209550 w 8024813"/>
              <a:gd name="connsiteY31" fmla="*/ 3504554 h 4095104"/>
              <a:gd name="connsiteX32" fmla="*/ 223838 w 8024813"/>
              <a:gd name="connsiteY32" fmla="*/ 3575992 h 4095104"/>
              <a:gd name="connsiteX33" fmla="*/ 233363 w 8024813"/>
              <a:gd name="connsiteY33" fmla="*/ 3609329 h 4095104"/>
              <a:gd name="connsiteX34" fmla="*/ 247650 w 8024813"/>
              <a:gd name="connsiteY34" fmla="*/ 3633142 h 4095104"/>
              <a:gd name="connsiteX35" fmla="*/ 257175 w 8024813"/>
              <a:gd name="connsiteY35" fmla="*/ 3695054 h 4095104"/>
              <a:gd name="connsiteX36" fmla="*/ 271463 w 8024813"/>
              <a:gd name="connsiteY36" fmla="*/ 3737917 h 4095104"/>
              <a:gd name="connsiteX37" fmla="*/ 285750 w 8024813"/>
              <a:gd name="connsiteY37" fmla="*/ 3752204 h 4095104"/>
              <a:gd name="connsiteX38" fmla="*/ 352425 w 8024813"/>
              <a:gd name="connsiteY38" fmla="*/ 3828404 h 4095104"/>
              <a:gd name="connsiteX39" fmla="*/ 385763 w 8024813"/>
              <a:gd name="connsiteY39" fmla="*/ 3861742 h 4095104"/>
              <a:gd name="connsiteX40" fmla="*/ 404813 w 8024813"/>
              <a:gd name="connsiteY40" fmla="*/ 3880792 h 4095104"/>
              <a:gd name="connsiteX41" fmla="*/ 447675 w 8024813"/>
              <a:gd name="connsiteY41" fmla="*/ 3909367 h 4095104"/>
              <a:gd name="connsiteX42" fmla="*/ 538163 w 8024813"/>
              <a:gd name="connsiteY42" fmla="*/ 3966517 h 4095104"/>
              <a:gd name="connsiteX43" fmla="*/ 581025 w 8024813"/>
              <a:gd name="connsiteY43" fmla="*/ 3980804 h 4095104"/>
              <a:gd name="connsiteX44" fmla="*/ 590550 w 8024813"/>
              <a:gd name="connsiteY44" fmla="*/ 3995092 h 4095104"/>
              <a:gd name="connsiteX45" fmla="*/ 619125 w 8024813"/>
              <a:gd name="connsiteY45" fmla="*/ 3999854 h 4095104"/>
              <a:gd name="connsiteX46" fmla="*/ 657225 w 8024813"/>
              <a:gd name="connsiteY46" fmla="*/ 4004617 h 4095104"/>
              <a:gd name="connsiteX47" fmla="*/ 685800 w 8024813"/>
              <a:gd name="connsiteY47" fmla="*/ 4014142 h 4095104"/>
              <a:gd name="connsiteX48" fmla="*/ 709613 w 8024813"/>
              <a:gd name="connsiteY48" fmla="*/ 4028429 h 4095104"/>
              <a:gd name="connsiteX49" fmla="*/ 800100 w 8024813"/>
              <a:gd name="connsiteY49" fmla="*/ 4047479 h 4095104"/>
              <a:gd name="connsiteX50" fmla="*/ 866775 w 8024813"/>
              <a:gd name="connsiteY50" fmla="*/ 4066529 h 4095104"/>
              <a:gd name="connsiteX51" fmla="*/ 881063 w 8024813"/>
              <a:gd name="connsiteY51" fmla="*/ 4076054 h 4095104"/>
              <a:gd name="connsiteX52" fmla="*/ 919163 w 8024813"/>
              <a:gd name="connsiteY52" fmla="*/ 4080817 h 4095104"/>
              <a:gd name="connsiteX53" fmla="*/ 976313 w 8024813"/>
              <a:gd name="connsiteY53" fmla="*/ 4095104 h 4095104"/>
              <a:gd name="connsiteX54" fmla="*/ 1228725 w 8024813"/>
              <a:gd name="connsiteY54" fmla="*/ 4090342 h 4095104"/>
              <a:gd name="connsiteX55" fmla="*/ 1290638 w 8024813"/>
              <a:gd name="connsiteY55" fmla="*/ 4085579 h 4095104"/>
              <a:gd name="connsiteX56" fmla="*/ 1362075 w 8024813"/>
              <a:gd name="connsiteY56" fmla="*/ 4071292 h 4095104"/>
              <a:gd name="connsiteX57" fmla="*/ 1381125 w 8024813"/>
              <a:gd name="connsiteY57" fmla="*/ 4061767 h 4095104"/>
              <a:gd name="connsiteX58" fmla="*/ 1395413 w 8024813"/>
              <a:gd name="connsiteY58" fmla="*/ 4057004 h 4095104"/>
              <a:gd name="connsiteX59" fmla="*/ 1457325 w 8024813"/>
              <a:gd name="connsiteY59" fmla="*/ 4042717 h 4095104"/>
              <a:gd name="connsiteX60" fmla="*/ 1485900 w 8024813"/>
              <a:gd name="connsiteY60" fmla="*/ 4028429 h 4095104"/>
              <a:gd name="connsiteX61" fmla="*/ 1500188 w 8024813"/>
              <a:gd name="connsiteY61" fmla="*/ 4018904 h 4095104"/>
              <a:gd name="connsiteX62" fmla="*/ 1533525 w 8024813"/>
              <a:gd name="connsiteY62" fmla="*/ 4014142 h 4095104"/>
              <a:gd name="connsiteX63" fmla="*/ 1562100 w 8024813"/>
              <a:gd name="connsiteY63" fmla="*/ 4009379 h 4095104"/>
              <a:gd name="connsiteX64" fmla="*/ 1595438 w 8024813"/>
              <a:gd name="connsiteY64" fmla="*/ 3995092 h 4095104"/>
              <a:gd name="connsiteX65" fmla="*/ 1614488 w 8024813"/>
              <a:gd name="connsiteY65" fmla="*/ 3985567 h 4095104"/>
              <a:gd name="connsiteX66" fmla="*/ 1652588 w 8024813"/>
              <a:gd name="connsiteY66" fmla="*/ 3976042 h 4095104"/>
              <a:gd name="connsiteX67" fmla="*/ 1681163 w 8024813"/>
              <a:gd name="connsiteY67" fmla="*/ 3961754 h 4095104"/>
              <a:gd name="connsiteX68" fmla="*/ 1714500 w 8024813"/>
              <a:gd name="connsiteY68" fmla="*/ 3947467 h 4095104"/>
              <a:gd name="connsiteX69" fmla="*/ 1747838 w 8024813"/>
              <a:gd name="connsiteY69" fmla="*/ 3942704 h 4095104"/>
              <a:gd name="connsiteX70" fmla="*/ 1762125 w 8024813"/>
              <a:gd name="connsiteY70" fmla="*/ 3937942 h 4095104"/>
              <a:gd name="connsiteX71" fmla="*/ 1785938 w 8024813"/>
              <a:gd name="connsiteY71" fmla="*/ 3923654 h 4095104"/>
              <a:gd name="connsiteX72" fmla="*/ 1852613 w 8024813"/>
              <a:gd name="connsiteY72" fmla="*/ 3914129 h 4095104"/>
              <a:gd name="connsiteX73" fmla="*/ 1881188 w 8024813"/>
              <a:gd name="connsiteY73" fmla="*/ 3899842 h 4095104"/>
              <a:gd name="connsiteX74" fmla="*/ 2005013 w 8024813"/>
              <a:gd name="connsiteY74" fmla="*/ 3885554 h 4095104"/>
              <a:gd name="connsiteX75" fmla="*/ 2076450 w 8024813"/>
              <a:gd name="connsiteY75" fmla="*/ 3876029 h 4095104"/>
              <a:gd name="connsiteX76" fmla="*/ 2105025 w 8024813"/>
              <a:gd name="connsiteY76" fmla="*/ 3866504 h 4095104"/>
              <a:gd name="connsiteX77" fmla="*/ 2152650 w 8024813"/>
              <a:gd name="connsiteY77" fmla="*/ 3842692 h 4095104"/>
              <a:gd name="connsiteX78" fmla="*/ 2224088 w 8024813"/>
              <a:gd name="connsiteY78" fmla="*/ 3823642 h 4095104"/>
              <a:gd name="connsiteX79" fmla="*/ 2252663 w 8024813"/>
              <a:gd name="connsiteY79" fmla="*/ 3809354 h 4095104"/>
              <a:gd name="connsiteX80" fmla="*/ 2266950 w 8024813"/>
              <a:gd name="connsiteY80" fmla="*/ 3804592 h 4095104"/>
              <a:gd name="connsiteX81" fmla="*/ 2286000 w 8024813"/>
              <a:gd name="connsiteY81" fmla="*/ 3795067 h 4095104"/>
              <a:gd name="connsiteX82" fmla="*/ 2309813 w 8024813"/>
              <a:gd name="connsiteY82" fmla="*/ 3771254 h 4095104"/>
              <a:gd name="connsiteX83" fmla="*/ 2324100 w 8024813"/>
              <a:gd name="connsiteY83" fmla="*/ 3756967 h 4095104"/>
              <a:gd name="connsiteX84" fmla="*/ 2362200 w 8024813"/>
              <a:gd name="connsiteY84" fmla="*/ 3747442 h 4095104"/>
              <a:gd name="connsiteX85" fmla="*/ 2376488 w 8024813"/>
              <a:gd name="connsiteY85" fmla="*/ 3737917 h 4095104"/>
              <a:gd name="connsiteX86" fmla="*/ 2390775 w 8024813"/>
              <a:gd name="connsiteY86" fmla="*/ 3723629 h 4095104"/>
              <a:gd name="connsiteX87" fmla="*/ 2414588 w 8024813"/>
              <a:gd name="connsiteY87" fmla="*/ 3718867 h 4095104"/>
              <a:gd name="connsiteX88" fmla="*/ 2428875 w 8024813"/>
              <a:gd name="connsiteY88" fmla="*/ 3699817 h 4095104"/>
              <a:gd name="connsiteX89" fmla="*/ 2490788 w 8024813"/>
              <a:gd name="connsiteY89" fmla="*/ 3647429 h 4095104"/>
              <a:gd name="connsiteX90" fmla="*/ 2528888 w 8024813"/>
              <a:gd name="connsiteY90" fmla="*/ 3599804 h 4095104"/>
              <a:gd name="connsiteX91" fmla="*/ 2538413 w 8024813"/>
              <a:gd name="connsiteY91" fmla="*/ 3585517 h 4095104"/>
              <a:gd name="connsiteX92" fmla="*/ 2552700 w 8024813"/>
              <a:gd name="connsiteY92" fmla="*/ 3571229 h 4095104"/>
              <a:gd name="connsiteX93" fmla="*/ 2566988 w 8024813"/>
              <a:gd name="connsiteY93" fmla="*/ 3552179 h 4095104"/>
              <a:gd name="connsiteX94" fmla="*/ 2595563 w 8024813"/>
              <a:gd name="connsiteY94" fmla="*/ 3523604 h 4095104"/>
              <a:gd name="connsiteX95" fmla="*/ 2609850 w 8024813"/>
              <a:gd name="connsiteY95" fmla="*/ 3499792 h 4095104"/>
              <a:gd name="connsiteX96" fmla="*/ 2643188 w 8024813"/>
              <a:gd name="connsiteY96" fmla="*/ 3456929 h 4095104"/>
              <a:gd name="connsiteX97" fmla="*/ 2667000 w 8024813"/>
              <a:gd name="connsiteY97" fmla="*/ 3423592 h 4095104"/>
              <a:gd name="connsiteX98" fmla="*/ 2690813 w 8024813"/>
              <a:gd name="connsiteY98" fmla="*/ 3399779 h 4095104"/>
              <a:gd name="connsiteX99" fmla="*/ 2714625 w 8024813"/>
              <a:gd name="connsiteY99" fmla="*/ 3352154 h 4095104"/>
              <a:gd name="connsiteX100" fmla="*/ 2752725 w 8024813"/>
              <a:gd name="connsiteY100" fmla="*/ 3309292 h 4095104"/>
              <a:gd name="connsiteX101" fmla="*/ 2767013 w 8024813"/>
              <a:gd name="connsiteY101" fmla="*/ 3290242 h 4095104"/>
              <a:gd name="connsiteX102" fmla="*/ 2786063 w 8024813"/>
              <a:gd name="connsiteY102" fmla="*/ 3252142 h 4095104"/>
              <a:gd name="connsiteX103" fmla="*/ 2790825 w 8024813"/>
              <a:gd name="connsiteY103" fmla="*/ 3233092 h 4095104"/>
              <a:gd name="connsiteX104" fmla="*/ 2800350 w 8024813"/>
              <a:gd name="connsiteY104" fmla="*/ 3218804 h 4095104"/>
              <a:gd name="connsiteX105" fmla="*/ 2809875 w 8024813"/>
              <a:gd name="connsiteY105" fmla="*/ 3190229 h 4095104"/>
              <a:gd name="connsiteX106" fmla="*/ 2824163 w 8024813"/>
              <a:gd name="connsiteY106" fmla="*/ 3156892 h 4095104"/>
              <a:gd name="connsiteX107" fmla="*/ 2867025 w 8024813"/>
              <a:gd name="connsiteY107" fmla="*/ 3042592 h 4095104"/>
              <a:gd name="connsiteX108" fmla="*/ 2881313 w 8024813"/>
              <a:gd name="connsiteY108" fmla="*/ 3009254 h 4095104"/>
              <a:gd name="connsiteX109" fmla="*/ 2895600 w 8024813"/>
              <a:gd name="connsiteY109" fmla="*/ 2956867 h 4095104"/>
              <a:gd name="connsiteX110" fmla="*/ 2914650 w 8024813"/>
              <a:gd name="connsiteY110" fmla="*/ 2923529 h 4095104"/>
              <a:gd name="connsiteX111" fmla="*/ 2919413 w 8024813"/>
              <a:gd name="connsiteY111" fmla="*/ 2909242 h 4095104"/>
              <a:gd name="connsiteX112" fmla="*/ 2928938 w 8024813"/>
              <a:gd name="connsiteY112" fmla="*/ 2875904 h 4095104"/>
              <a:gd name="connsiteX113" fmla="*/ 2933700 w 8024813"/>
              <a:gd name="connsiteY113" fmla="*/ 2852092 h 4095104"/>
              <a:gd name="connsiteX114" fmla="*/ 2947988 w 8024813"/>
              <a:gd name="connsiteY114" fmla="*/ 2828279 h 4095104"/>
              <a:gd name="connsiteX115" fmla="*/ 2967038 w 8024813"/>
              <a:gd name="connsiteY115" fmla="*/ 2761604 h 4095104"/>
              <a:gd name="connsiteX116" fmla="*/ 2981325 w 8024813"/>
              <a:gd name="connsiteY116" fmla="*/ 2728267 h 4095104"/>
              <a:gd name="connsiteX117" fmla="*/ 2995613 w 8024813"/>
              <a:gd name="connsiteY117" fmla="*/ 2656829 h 4095104"/>
              <a:gd name="connsiteX118" fmla="*/ 3000375 w 8024813"/>
              <a:gd name="connsiteY118" fmla="*/ 2642542 h 4095104"/>
              <a:gd name="connsiteX119" fmla="*/ 3024188 w 8024813"/>
              <a:gd name="connsiteY119" fmla="*/ 2590154 h 4095104"/>
              <a:gd name="connsiteX120" fmla="*/ 3048000 w 8024813"/>
              <a:gd name="connsiteY120" fmla="*/ 2533004 h 4095104"/>
              <a:gd name="connsiteX121" fmla="*/ 3052763 w 8024813"/>
              <a:gd name="connsiteY121" fmla="*/ 2513954 h 4095104"/>
              <a:gd name="connsiteX122" fmla="*/ 3057525 w 8024813"/>
              <a:gd name="connsiteY122" fmla="*/ 2490142 h 4095104"/>
              <a:gd name="connsiteX123" fmla="*/ 3081338 w 8024813"/>
              <a:gd name="connsiteY123" fmla="*/ 2447279 h 4095104"/>
              <a:gd name="connsiteX124" fmla="*/ 3105150 w 8024813"/>
              <a:gd name="connsiteY124" fmla="*/ 2409179 h 4095104"/>
              <a:gd name="connsiteX125" fmla="*/ 3114675 w 8024813"/>
              <a:gd name="connsiteY125" fmla="*/ 2375842 h 4095104"/>
              <a:gd name="connsiteX126" fmla="*/ 3133725 w 8024813"/>
              <a:gd name="connsiteY126" fmla="*/ 2356792 h 4095104"/>
              <a:gd name="connsiteX127" fmla="*/ 3138488 w 8024813"/>
              <a:gd name="connsiteY127" fmla="*/ 2337742 h 4095104"/>
              <a:gd name="connsiteX128" fmla="*/ 3167063 w 8024813"/>
              <a:gd name="connsiteY128" fmla="*/ 2309167 h 4095104"/>
              <a:gd name="connsiteX129" fmla="*/ 3195638 w 8024813"/>
              <a:gd name="connsiteY129" fmla="*/ 2275829 h 4095104"/>
              <a:gd name="connsiteX130" fmla="*/ 3224213 w 8024813"/>
              <a:gd name="connsiteY130" fmla="*/ 2256779 h 4095104"/>
              <a:gd name="connsiteX131" fmla="*/ 3262313 w 8024813"/>
              <a:gd name="connsiteY131" fmla="*/ 2223442 h 4095104"/>
              <a:gd name="connsiteX132" fmla="*/ 3281363 w 8024813"/>
              <a:gd name="connsiteY132" fmla="*/ 2213917 h 4095104"/>
              <a:gd name="connsiteX133" fmla="*/ 3295650 w 8024813"/>
              <a:gd name="connsiteY133" fmla="*/ 2204392 h 4095104"/>
              <a:gd name="connsiteX134" fmla="*/ 3333750 w 8024813"/>
              <a:gd name="connsiteY134" fmla="*/ 2185342 h 4095104"/>
              <a:gd name="connsiteX135" fmla="*/ 3352800 w 8024813"/>
              <a:gd name="connsiteY135" fmla="*/ 2175817 h 4095104"/>
              <a:gd name="connsiteX136" fmla="*/ 3381375 w 8024813"/>
              <a:gd name="connsiteY136" fmla="*/ 2166292 h 4095104"/>
              <a:gd name="connsiteX137" fmla="*/ 3405188 w 8024813"/>
              <a:gd name="connsiteY137" fmla="*/ 2156767 h 4095104"/>
              <a:gd name="connsiteX138" fmla="*/ 3419475 w 8024813"/>
              <a:gd name="connsiteY138" fmla="*/ 2147242 h 4095104"/>
              <a:gd name="connsiteX139" fmla="*/ 3443288 w 8024813"/>
              <a:gd name="connsiteY139" fmla="*/ 2142479 h 4095104"/>
              <a:gd name="connsiteX140" fmla="*/ 3462338 w 8024813"/>
              <a:gd name="connsiteY140" fmla="*/ 2128192 h 4095104"/>
              <a:gd name="connsiteX141" fmla="*/ 3500438 w 8024813"/>
              <a:gd name="connsiteY141" fmla="*/ 2118667 h 4095104"/>
              <a:gd name="connsiteX142" fmla="*/ 3609975 w 8024813"/>
              <a:gd name="connsiteY142" fmla="*/ 2099617 h 4095104"/>
              <a:gd name="connsiteX143" fmla="*/ 3652838 w 8024813"/>
              <a:gd name="connsiteY143" fmla="*/ 2094854 h 4095104"/>
              <a:gd name="connsiteX144" fmla="*/ 3719513 w 8024813"/>
              <a:gd name="connsiteY144" fmla="*/ 2085329 h 4095104"/>
              <a:gd name="connsiteX145" fmla="*/ 4252913 w 8024813"/>
              <a:gd name="connsiteY145" fmla="*/ 2066279 h 4095104"/>
              <a:gd name="connsiteX146" fmla="*/ 4391025 w 8024813"/>
              <a:gd name="connsiteY146" fmla="*/ 2056754 h 4095104"/>
              <a:gd name="connsiteX147" fmla="*/ 4543425 w 8024813"/>
              <a:gd name="connsiteY147" fmla="*/ 2028179 h 4095104"/>
              <a:gd name="connsiteX148" fmla="*/ 4586288 w 8024813"/>
              <a:gd name="connsiteY148" fmla="*/ 2018654 h 4095104"/>
              <a:gd name="connsiteX149" fmla="*/ 4695825 w 8024813"/>
              <a:gd name="connsiteY149" fmla="*/ 1999604 h 4095104"/>
              <a:gd name="connsiteX150" fmla="*/ 4824413 w 8024813"/>
              <a:gd name="connsiteY150" fmla="*/ 2013892 h 4095104"/>
              <a:gd name="connsiteX151" fmla="*/ 4848225 w 8024813"/>
              <a:gd name="connsiteY151" fmla="*/ 2042467 h 4095104"/>
              <a:gd name="connsiteX152" fmla="*/ 4881563 w 8024813"/>
              <a:gd name="connsiteY152" fmla="*/ 2075804 h 4095104"/>
              <a:gd name="connsiteX153" fmla="*/ 4886325 w 8024813"/>
              <a:gd name="connsiteY153" fmla="*/ 2094854 h 4095104"/>
              <a:gd name="connsiteX154" fmla="*/ 4914900 w 8024813"/>
              <a:gd name="connsiteY154" fmla="*/ 2132954 h 4095104"/>
              <a:gd name="connsiteX155" fmla="*/ 4929188 w 8024813"/>
              <a:gd name="connsiteY155" fmla="*/ 2185342 h 4095104"/>
              <a:gd name="connsiteX156" fmla="*/ 4943475 w 8024813"/>
              <a:gd name="connsiteY156" fmla="*/ 2209154 h 4095104"/>
              <a:gd name="connsiteX157" fmla="*/ 4976813 w 8024813"/>
              <a:gd name="connsiteY157" fmla="*/ 2280592 h 4095104"/>
              <a:gd name="connsiteX158" fmla="*/ 5019675 w 8024813"/>
              <a:gd name="connsiteY158" fmla="*/ 2342504 h 4095104"/>
              <a:gd name="connsiteX159" fmla="*/ 5057775 w 8024813"/>
              <a:gd name="connsiteY159" fmla="*/ 2399654 h 4095104"/>
              <a:gd name="connsiteX160" fmla="*/ 5081588 w 8024813"/>
              <a:gd name="connsiteY160" fmla="*/ 2418704 h 4095104"/>
              <a:gd name="connsiteX161" fmla="*/ 5091113 w 8024813"/>
              <a:gd name="connsiteY161" fmla="*/ 2432992 h 4095104"/>
              <a:gd name="connsiteX162" fmla="*/ 5167313 w 8024813"/>
              <a:gd name="connsiteY162" fmla="*/ 2485379 h 4095104"/>
              <a:gd name="connsiteX163" fmla="*/ 5243513 w 8024813"/>
              <a:gd name="connsiteY163" fmla="*/ 2499667 h 4095104"/>
              <a:gd name="connsiteX164" fmla="*/ 5319713 w 8024813"/>
              <a:gd name="connsiteY164" fmla="*/ 2513954 h 4095104"/>
              <a:gd name="connsiteX165" fmla="*/ 5400675 w 8024813"/>
              <a:gd name="connsiteY165" fmla="*/ 2523479 h 4095104"/>
              <a:gd name="connsiteX166" fmla="*/ 5681663 w 8024813"/>
              <a:gd name="connsiteY166" fmla="*/ 2513954 h 4095104"/>
              <a:gd name="connsiteX167" fmla="*/ 5738813 w 8024813"/>
              <a:gd name="connsiteY167" fmla="*/ 2504429 h 4095104"/>
              <a:gd name="connsiteX168" fmla="*/ 5757863 w 8024813"/>
              <a:gd name="connsiteY168" fmla="*/ 2494904 h 4095104"/>
              <a:gd name="connsiteX169" fmla="*/ 5776913 w 8024813"/>
              <a:gd name="connsiteY169" fmla="*/ 2490142 h 4095104"/>
              <a:gd name="connsiteX170" fmla="*/ 5795963 w 8024813"/>
              <a:gd name="connsiteY170" fmla="*/ 2475854 h 4095104"/>
              <a:gd name="connsiteX171" fmla="*/ 5843588 w 8024813"/>
              <a:gd name="connsiteY171" fmla="*/ 2471092 h 4095104"/>
              <a:gd name="connsiteX172" fmla="*/ 5919788 w 8024813"/>
              <a:gd name="connsiteY172" fmla="*/ 2447279 h 4095104"/>
              <a:gd name="connsiteX173" fmla="*/ 5976938 w 8024813"/>
              <a:gd name="connsiteY173" fmla="*/ 2437754 h 4095104"/>
              <a:gd name="connsiteX174" fmla="*/ 6053138 w 8024813"/>
              <a:gd name="connsiteY174" fmla="*/ 2404417 h 4095104"/>
              <a:gd name="connsiteX175" fmla="*/ 6134100 w 8024813"/>
              <a:gd name="connsiteY175" fmla="*/ 2380604 h 4095104"/>
              <a:gd name="connsiteX176" fmla="*/ 6153150 w 8024813"/>
              <a:gd name="connsiteY176" fmla="*/ 2366317 h 4095104"/>
              <a:gd name="connsiteX177" fmla="*/ 6200775 w 8024813"/>
              <a:gd name="connsiteY177" fmla="*/ 2356792 h 4095104"/>
              <a:gd name="connsiteX178" fmla="*/ 6234113 w 8024813"/>
              <a:gd name="connsiteY178" fmla="*/ 2337742 h 4095104"/>
              <a:gd name="connsiteX179" fmla="*/ 6253163 w 8024813"/>
              <a:gd name="connsiteY179" fmla="*/ 2328217 h 4095104"/>
              <a:gd name="connsiteX180" fmla="*/ 6296025 w 8024813"/>
              <a:gd name="connsiteY180" fmla="*/ 2304404 h 4095104"/>
              <a:gd name="connsiteX181" fmla="*/ 6319838 w 8024813"/>
              <a:gd name="connsiteY181" fmla="*/ 2290117 h 4095104"/>
              <a:gd name="connsiteX182" fmla="*/ 6329363 w 8024813"/>
              <a:gd name="connsiteY182" fmla="*/ 2275829 h 4095104"/>
              <a:gd name="connsiteX183" fmla="*/ 6343650 w 8024813"/>
              <a:gd name="connsiteY183" fmla="*/ 2271067 h 4095104"/>
              <a:gd name="connsiteX184" fmla="*/ 6381750 w 8024813"/>
              <a:gd name="connsiteY184" fmla="*/ 2266304 h 4095104"/>
              <a:gd name="connsiteX185" fmla="*/ 6429375 w 8024813"/>
              <a:gd name="connsiteY185" fmla="*/ 2242492 h 4095104"/>
              <a:gd name="connsiteX186" fmla="*/ 6443663 w 8024813"/>
              <a:gd name="connsiteY186" fmla="*/ 2232967 h 4095104"/>
              <a:gd name="connsiteX187" fmla="*/ 6472238 w 8024813"/>
              <a:gd name="connsiteY187" fmla="*/ 2228204 h 4095104"/>
              <a:gd name="connsiteX188" fmla="*/ 6553200 w 8024813"/>
              <a:gd name="connsiteY188" fmla="*/ 2209154 h 4095104"/>
              <a:gd name="connsiteX189" fmla="*/ 6657975 w 8024813"/>
              <a:gd name="connsiteY189" fmla="*/ 2199629 h 4095104"/>
              <a:gd name="connsiteX190" fmla="*/ 6815138 w 8024813"/>
              <a:gd name="connsiteY190" fmla="*/ 2171054 h 4095104"/>
              <a:gd name="connsiteX191" fmla="*/ 6924675 w 8024813"/>
              <a:gd name="connsiteY191" fmla="*/ 2161529 h 4095104"/>
              <a:gd name="connsiteX192" fmla="*/ 7439025 w 8024813"/>
              <a:gd name="connsiteY192" fmla="*/ 2161529 h 4095104"/>
              <a:gd name="connsiteX193" fmla="*/ 7486650 w 8024813"/>
              <a:gd name="connsiteY193" fmla="*/ 2166292 h 4095104"/>
              <a:gd name="connsiteX194" fmla="*/ 7562850 w 8024813"/>
              <a:gd name="connsiteY194" fmla="*/ 2171054 h 4095104"/>
              <a:gd name="connsiteX195" fmla="*/ 7800975 w 8024813"/>
              <a:gd name="connsiteY195" fmla="*/ 2166292 h 4095104"/>
              <a:gd name="connsiteX196" fmla="*/ 7815263 w 8024813"/>
              <a:gd name="connsiteY196" fmla="*/ 2161529 h 4095104"/>
              <a:gd name="connsiteX197" fmla="*/ 7848600 w 8024813"/>
              <a:gd name="connsiteY197" fmla="*/ 2132954 h 4095104"/>
              <a:gd name="connsiteX198" fmla="*/ 7858125 w 8024813"/>
              <a:gd name="connsiteY198" fmla="*/ 2118667 h 4095104"/>
              <a:gd name="connsiteX199" fmla="*/ 7886700 w 8024813"/>
              <a:gd name="connsiteY199" fmla="*/ 2094854 h 4095104"/>
              <a:gd name="connsiteX200" fmla="*/ 7896225 w 8024813"/>
              <a:gd name="connsiteY200" fmla="*/ 2080567 h 4095104"/>
              <a:gd name="connsiteX201" fmla="*/ 7939088 w 8024813"/>
              <a:gd name="connsiteY201" fmla="*/ 2028179 h 4095104"/>
              <a:gd name="connsiteX202" fmla="*/ 7948613 w 8024813"/>
              <a:gd name="connsiteY202" fmla="*/ 2009129 h 4095104"/>
              <a:gd name="connsiteX203" fmla="*/ 7977188 w 8024813"/>
              <a:gd name="connsiteY203" fmla="*/ 1971029 h 4095104"/>
              <a:gd name="connsiteX204" fmla="*/ 7996238 w 8024813"/>
              <a:gd name="connsiteY204" fmla="*/ 1928167 h 4095104"/>
              <a:gd name="connsiteX205" fmla="*/ 8015288 w 8024813"/>
              <a:gd name="connsiteY205" fmla="*/ 1880542 h 4095104"/>
              <a:gd name="connsiteX206" fmla="*/ 8024813 w 8024813"/>
              <a:gd name="connsiteY206" fmla="*/ 1851967 h 4095104"/>
              <a:gd name="connsiteX207" fmla="*/ 8010525 w 8024813"/>
              <a:gd name="connsiteY207" fmla="*/ 1670992 h 4095104"/>
              <a:gd name="connsiteX208" fmla="*/ 8005763 w 8024813"/>
              <a:gd name="connsiteY208" fmla="*/ 1656704 h 4095104"/>
              <a:gd name="connsiteX209" fmla="*/ 7996238 w 8024813"/>
              <a:gd name="connsiteY209" fmla="*/ 1604317 h 4095104"/>
              <a:gd name="connsiteX210" fmla="*/ 7981950 w 8024813"/>
              <a:gd name="connsiteY210" fmla="*/ 1575742 h 4095104"/>
              <a:gd name="connsiteX211" fmla="*/ 7972425 w 8024813"/>
              <a:gd name="connsiteY211" fmla="*/ 1470967 h 4095104"/>
              <a:gd name="connsiteX212" fmla="*/ 7962900 w 8024813"/>
              <a:gd name="connsiteY212" fmla="*/ 1428104 h 4095104"/>
              <a:gd name="connsiteX213" fmla="*/ 7948613 w 8024813"/>
              <a:gd name="connsiteY213" fmla="*/ 1337617 h 4095104"/>
              <a:gd name="connsiteX214" fmla="*/ 7929563 w 8024813"/>
              <a:gd name="connsiteY214" fmla="*/ 1213792 h 4095104"/>
              <a:gd name="connsiteX215" fmla="*/ 7924800 w 8024813"/>
              <a:gd name="connsiteY215" fmla="*/ 1123304 h 4095104"/>
              <a:gd name="connsiteX216" fmla="*/ 7920038 w 8024813"/>
              <a:gd name="connsiteY216" fmla="*/ 518467 h 4095104"/>
              <a:gd name="connsiteX217" fmla="*/ 7910513 w 8024813"/>
              <a:gd name="connsiteY217" fmla="*/ 447029 h 4095104"/>
              <a:gd name="connsiteX218" fmla="*/ 7900988 w 8024813"/>
              <a:gd name="connsiteY218" fmla="*/ 423217 h 4095104"/>
              <a:gd name="connsiteX219" fmla="*/ 7891463 w 8024813"/>
              <a:gd name="connsiteY219" fmla="*/ 389879 h 4095104"/>
              <a:gd name="connsiteX220" fmla="*/ 7881938 w 8024813"/>
              <a:gd name="connsiteY220" fmla="*/ 337492 h 4095104"/>
              <a:gd name="connsiteX221" fmla="*/ 7867650 w 8024813"/>
              <a:gd name="connsiteY221" fmla="*/ 318442 h 4095104"/>
              <a:gd name="connsiteX222" fmla="*/ 7839075 w 8024813"/>
              <a:gd name="connsiteY222" fmla="*/ 256529 h 4095104"/>
              <a:gd name="connsiteX223" fmla="*/ 7786688 w 8024813"/>
              <a:gd name="connsiteY223" fmla="*/ 199379 h 4095104"/>
              <a:gd name="connsiteX224" fmla="*/ 7767638 w 8024813"/>
              <a:gd name="connsiteY224" fmla="*/ 189854 h 4095104"/>
              <a:gd name="connsiteX225" fmla="*/ 7758113 w 8024813"/>
              <a:gd name="connsiteY225" fmla="*/ 175567 h 4095104"/>
              <a:gd name="connsiteX226" fmla="*/ 7724775 w 8024813"/>
              <a:gd name="connsiteY226" fmla="*/ 156517 h 4095104"/>
              <a:gd name="connsiteX227" fmla="*/ 7715250 w 8024813"/>
              <a:gd name="connsiteY227" fmla="*/ 142229 h 4095104"/>
              <a:gd name="connsiteX228" fmla="*/ 7672388 w 8024813"/>
              <a:gd name="connsiteY228" fmla="*/ 113654 h 4095104"/>
              <a:gd name="connsiteX229" fmla="*/ 7653338 w 8024813"/>
              <a:gd name="connsiteY229" fmla="*/ 99367 h 4095104"/>
              <a:gd name="connsiteX230" fmla="*/ 7629525 w 8024813"/>
              <a:gd name="connsiteY230" fmla="*/ 94604 h 4095104"/>
              <a:gd name="connsiteX231" fmla="*/ 7605713 w 8024813"/>
              <a:gd name="connsiteY231" fmla="*/ 85079 h 4095104"/>
              <a:gd name="connsiteX232" fmla="*/ 7539038 w 8024813"/>
              <a:gd name="connsiteY232" fmla="*/ 66029 h 4095104"/>
              <a:gd name="connsiteX233" fmla="*/ 7367588 w 8024813"/>
              <a:gd name="connsiteY233" fmla="*/ 37454 h 4095104"/>
              <a:gd name="connsiteX234" fmla="*/ 7348538 w 8024813"/>
              <a:gd name="connsiteY234" fmla="*/ 32692 h 4095104"/>
              <a:gd name="connsiteX235" fmla="*/ 7258050 w 8024813"/>
              <a:gd name="connsiteY235" fmla="*/ 23167 h 4095104"/>
              <a:gd name="connsiteX236" fmla="*/ 7129463 w 8024813"/>
              <a:gd name="connsiteY236" fmla="*/ 18404 h 4095104"/>
              <a:gd name="connsiteX237" fmla="*/ 6710363 w 8024813"/>
              <a:gd name="connsiteY237" fmla="*/ 8879 h 4095104"/>
              <a:gd name="connsiteX238" fmla="*/ 6691313 w 8024813"/>
              <a:gd name="connsiteY238" fmla="*/ 18404 h 4095104"/>
              <a:gd name="connsiteX239" fmla="*/ 6638925 w 8024813"/>
              <a:gd name="connsiteY239" fmla="*/ 23167 h 4095104"/>
              <a:gd name="connsiteX240" fmla="*/ 6496050 w 8024813"/>
              <a:gd name="connsiteY240" fmla="*/ 75554 h 4095104"/>
              <a:gd name="connsiteX241" fmla="*/ 6462713 w 8024813"/>
              <a:gd name="connsiteY241" fmla="*/ 89842 h 4095104"/>
              <a:gd name="connsiteX242" fmla="*/ 6429375 w 8024813"/>
              <a:gd name="connsiteY242" fmla="*/ 104129 h 4095104"/>
              <a:gd name="connsiteX243" fmla="*/ 6405563 w 8024813"/>
              <a:gd name="connsiteY243" fmla="*/ 118417 h 4095104"/>
              <a:gd name="connsiteX244" fmla="*/ 6362700 w 8024813"/>
              <a:gd name="connsiteY244" fmla="*/ 132704 h 4095104"/>
              <a:gd name="connsiteX245" fmla="*/ 6324600 w 8024813"/>
              <a:gd name="connsiteY245" fmla="*/ 156517 h 4095104"/>
              <a:gd name="connsiteX246" fmla="*/ 6305550 w 8024813"/>
              <a:gd name="connsiteY246" fmla="*/ 170804 h 4095104"/>
              <a:gd name="connsiteX247" fmla="*/ 6257925 w 8024813"/>
              <a:gd name="connsiteY247" fmla="*/ 194617 h 4095104"/>
              <a:gd name="connsiteX248" fmla="*/ 6234113 w 8024813"/>
              <a:gd name="connsiteY248" fmla="*/ 208904 h 4095104"/>
              <a:gd name="connsiteX249" fmla="*/ 6219825 w 8024813"/>
              <a:gd name="connsiteY249" fmla="*/ 218429 h 4095104"/>
              <a:gd name="connsiteX250" fmla="*/ 6181725 w 8024813"/>
              <a:gd name="connsiteY250" fmla="*/ 237479 h 4095104"/>
              <a:gd name="connsiteX251" fmla="*/ 6153150 w 8024813"/>
              <a:gd name="connsiteY251" fmla="*/ 242242 h 4095104"/>
              <a:gd name="connsiteX252" fmla="*/ 6138863 w 8024813"/>
              <a:gd name="connsiteY252" fmla="*/ 247004 h 4095104"/>
              <a:gd name="connsiteX253" fmla="*/ 6105525 w 8024813"/>
              <a:gd name="connsiteY253" fmla="*/ 256529 h 4095104"/>
              <a:gd name="connsiteX254" fmla="*/ 6091238 w 8024813"/>
              <a:gd name="connsiteY254" fmla="*/ 261292 h 4095104"/>
              <a:gd name="connsiteX255" fmla="*/ 6062663 w 8024813"/>
              <a:gd name="connsiteY255" fmla="*/ 266054 h 4095104"/>
              <a:gd name="connsiteX256" fmla="*/ 5957888 w 8024813"/>
              <a:gd name="connsiteY256" fmla="*/ 280342 h 4095104"/>
              <a:gd name="connsiteX257" fmla="*/ 5891213 w 8024813"/>
              <a:gd name="connsiteY257" fmla="*/ 289867 h 4095104"/>
              <a:gd name="connsiteX258" fmla="*/ 5781675 w 8024813"/>
              <a:gd name="connsiteY258" fmla="*/ 304154 h 4095104"/>
              <a:gd name="connsiteX259" fmla="*/ 5719763 w 8024813"/>
              <a:gd name="connsiteY259" fmla="*/ 323204 h 4095104"/>
              <a:gd name="connsiteX260" fmla="*/ 5638800 w 8024813"/>
              <a:gd name="connsiteY260" fmla="*/ 337492 h 4095104"/>
              <a:gd name="connsiteX261" fmla="*/ 5581650 w 8024813"/>
              <a:gd name="connsiteY261" fmla="*/ 342254 h 4095104"/>
              <a:gd name="connsiteX262" fmla="*/ 4772025 w 8024813"/>
              <a:gd name="connsiteY262" fmla="*/ 337492 h 4095104"/>
              <a:gd name="connsiteX263" fmla="*/ 4681538 w 8024813"/>
              <a:gd name="connsiteY263" fmla="*/ 313679 h 4095104"/>
              <a:gd name="connsiteX264" fmla="*/ 4548188 w 8024813"/>
              <a:gd name="connsiteY264" fmla="*/ 304154 h 4095104"/>
              <a:gd name="connsiteX265" fmla="*/ 4471988 w 8024813"/>
              <a:gd name="connsiteY265" fmla="*/ 285104 h 4095104"/>
              <a:gd name="connsiteX266" fmla="*/ 4386263 w 8024813"/>
              <a:gd name="connsiteY266" fmla="*/ 270817 h 4095104"/>
              <a:gd name="connsiteX267" fmla="*/ 4262438 w 8024813"/>
              <a:gd name="connsiteY267" fmla="*/ 251767 h 4095104"/>
              <a:gd name="connsiteX268" fmla="*/ 4229100 w 8024813"/>
              <a:gd name="connsiteY268" fmla="*/ 242242 h 4095104"/>
              <a:gd name="connsiteX269" fmla="*/ 4152900 w 8024813"/>
              <a:gd name="connsiteY269" fmla="*/ 237479 h 4095104"/>
              <a:gd name="connsiteX270" fmla="*/ 3819525 w 8024813"/>
              <a:gd name="connsiteY270" fmla="*/ 227954 h 4095104"/>
              <a:gd name="connsiteX271" fmla="*/ 3771900 w 8024813"/>
              <a:gd name="connsiteY271" fmla="*/ 237479 h 4095104"/>
              <a:gd name="connsiteX272" fmla="*/ 3709988 w 8024813"/>
              <a:gd name="connsiteY272" fmla="*/ 242242 h 4095104"/>
              <a:gd name="connsiteX273" fmla="*/ 3643313 w 8024813"/>
              <a:gd name="connsiteY273" fmla="*/ 256529 h 4095104"/>
              <a:gd name="connsiteX274" fmla="*/ 3581400 w 8024813"/>
              <a:gd name="connsiteY274" fmla="*/ 270817 h 4095104"/>
              <a:gd name="connsiteX275" fmla="*/ 3548063 w 8024813"/>
              <a:gd name="connsiteY275" fmla="*/ 289867 h 4095104"/>
              <a:gd name="connsiteX276" fmla="*/ 3476625 w 8024813"/>
              <a:gd name="connsiteY276" fmla="*/ 308917 h 4095104"/>
              <a:gd name="connsiteX277" fmla="*/ 3429000 w 8024813"/>
              <a:gd name="connsiteY277" fmla="*/ 323204 h 4095104"/>
              <a:gd name="connsiteX278" fmla="*/ 3376613 w 8024813"/>
              <a:gd name="connsiteY278" fmla="*/ 332729 h 4095104"/>
              <a:gd name="connsiteX279" fmla="*/ 3352800 w 8024813"/>
              <a:gd name="connsiteY279" fmla="*/ 337492 h 4095104"/>
              <a:gd name="connsiteX280" fmla="*/ 3324225 w 8024813"/>
              <a:gd name="connsiteY280" fmla="*/ 351779 h 4095104"/>
              <a:gd name="connsiteX281" fmla="*/ 3300413 w 8024813"/>
              <a:gd name="connsiteY281" fmla="*/ 356542 h 4095104"/>
              <a:gd name="connsiteX282" fmla="*/ 3257550 w 8024813"/>
              <a:gd name="connsiteY282" fmla="*/ 370829 h 4095104"/>
              <a:gd name="connsiteX283" fmla="*/ 3219450 w 8024813"/>
              <a:gd name="connsiteY283" fmla="*/ 389879 h 4095104"/>
              <a:gd name="connsiteX284" fmla="*/ 3190875 w 8024813"/>
              <a:gd name="connsiteY284" fmla="*/ 399404 h 4095104"/>
              <a:gd name="connsiteX285" fmla="*/ 3162300 w 8024813"/>
              <a:gd name="connsiteY285" fmla="*/ 413692 h 4095104"/>
              <a:gd name="connsiteX286" fmla="*/ 3124200 w 8024813"/>
              <a:gd name="connsiteY286" fmla="*/ 427979 h 4095104"/>
              <a:gd name="connsiteX287" fmla="*/ 3086100 w 8024813"/>
              <a:gd name="connsiteY287" fmla="*/ 451792 h 4095104"/>
              <a:gd name="connsiteX288" fmla="*/ 3052763 w 8024813"/>
              <a:gd name="connsiteY288" fmla="*/ 466079 h 4095104"/>
              <a:gd name="connsiteX289" fmla="*/ 3024188 w 8024813"/>
              <a:gd name="connsiteY289" fmla="*/ 485129 h 4095104"/>
              <a:gd name="connsiteX290" fmla="*/ 3005138 w 8024813"/>
              <a:gd name="connsiteY290" fmla="*/ 494654 h 4095104"/>
              <a:gd name="connsiteX291" fmla="*/ 2971800 w 8024813"/>
              <a:gd name="connsiteY291" fmla="*/ 508942 h 4095104"/>
              <a:gd name="connsiteX292" fmla="*/ 2905125 w 8024813"/>
              <a:gd name="connsiteY292" fmla="*/ 556567 h 4095104"/>
              <a:gd name="connsiteX293" fmla="*/ 2881313 w 8024813"/>
              <a:gd name="connsiteY293" fmla="*/ 570854 h 4095104"/>
              <a:gd name="connsiteX294" fmla="*/ 2838450 w 8024813"/>
              <a:gd name="connsiteY294" fmla="*/ 594667 h 4095104"/>
              <a:gd name="connsiteX295" fmla="*/ 2819400 w 8024813"/>
              <a:gd name="connsiteY295" fmla="*/ 608954 h 4095104"/>
              <a:gd name="connsiteX296" fmla="*/ 2786063 w 8024813"/>
              <a:gd name="connsiteY296" fmla="*/ 637529 h 4095104"/>
              <a:gd name="connsiteX297" fmla="*/ 2762250 w 8024813"/>
              <a:gd name="connsiteY297" fmla="*/ 647054 h 4095104"/>
              <a:gd name="connsiteX298" fmla="*/ 2747963 w 8024813"/>
              <a:gd name="connsiteY298" fmla="*/ 661342 h 4095104"/>
              <a:gd name="connsiteX299" fmla="*/ 2733675 w 8024813"/>
              <a:gd name="connsiteY299" fmla="*/ 666104 h 4095104"/>
              <a:gd name="connsiteX300" fmla="*/ 2705100 w 8024813"/>
              <a:gd name="connsiteY300" fmla="*/ 685154 h 4095104"/>
              <a:gd name="connsiteX301" fmla="*/ 2686050 w 8024813"/>
              <a:gd name="connsiteY301" fmla="*/ 699442 h 4095104"/>
              <a:gd name="connsiteX302" fmla="*/ 2671763 w 8024813"/>
              <a:gd name="connsiteY302" fmla="*/ 704204 h 4095104"/>
              <a:gd name="connsiteX303" fmla="*/ 2662238 w 8024813"/>
              <a:gd name="connsiteY303" fmla="*/ 718492 h 4095104"/>
              <a:gd name="connsiteX304" fmla="*/ 2638425 w 8024813"/>
              <a:gd name="connsiteY304" fmla="*/ 723254 h 4095104"/>
              <a:gd name="connsiteX305" fmla="*/ 2619375 w 8024813"/>
              <a:gd name="connsiteY305" fmla="*/ 728017 h 4095104"/>
              <a:gd name="connsiteX306" fmla="*/ 2605088 w 8024813"/>
              <a:gd name="connsiteY306" fmla="*/ 737542 h 4095104"/>
              <a:gd name="connsiteX307" fmla="*/ 2562225 w 8024813"/>
              <a:gd name="connsiteY307" fmla="*/ 751829 h 4095104"/>
              <a:gd name="connsiteX308" fmla="*/ 2509838 w 8024813"/>
              <a:gd name="connsiteY308" fmla="*/ 761354 h 4095104"/>
              <a:gd name="connsiteX309" fmla="*/ 2476500 w 8024813"/>
              <a:gd name="connsiteY309" fmla="*/ 775642 h 4095104"/>
              <a:gd name="connsiteX310" fmla="*/ 2424113 w 8024813"/>
              <a:gd name="connsiteY310" fmla="*/ 785167 h 4095104"/>
              <a:gd name="connsiteX311" fmla="*/ 2409825 w 8024813"/>
              <a:gd name="connsiteY311" fmla="*/ 789929 h 4095104"/>
              <a:gd name="connsiteX312" fmla="*/ 2347913 w 8024813"/>
              <a:gd name="connsiteY312" fmla="*/ 804217 h 4095104"/>
              <a:gd name="connsiteX313" fmla="*/ 2305050 w 8024813"/>
              <a:gd name="connsiteY313" fmla="*/ 813742 h 4095104"/>
              <a:gd name="connsiteX314" fmla="*/ 2243138 w 8024813"/>
              <a:gd name="connsiteY314" fmla="*/ 832792 h 4095104"/>
              <a:gd name="connsiteX315" fmla="*/ 2162175 w 8024813"/>
              <a:gd name="connsiteY315" fmla="*/ 851842 h 4095104"/>
              <a:gd name="connsiteX316" fmla="*/ 2081213 w 8024813"/>
              <a:gd name="connsiteY316" fmla="*/ 870892 h 4095104"/>
              <a:gd name="connsiteX317" fmla="*/ 2005013 w 8024813"/>
              <a:gd name="connsiteY317" fmla="*/ 875654 h 4095104"/>
              <a:gd name="connsiteX318" fmla="*/ 595313 w 8024813"/>
              <a:gd name="connsiteY318" fmla="*/ 866129 h 4095104"/>
              <a:gd name="connsiteX319" fmla="*/ 361950 w 8024813"/>
              <a:gd name="connsiteY319" fmla="*/ 856604 h 4095104"/>
              <a:gd name="connsiteX320" fmla="*/ 323850 w 8024813"/>
              <a:gd name="connsiteY320" fmla="*/ 847079 h 4095104"/>
              <a:gd name="connsiteX321" fmla="*/ 304800 w 8024813"/>
              <a:gd name="connsiteY321" fmla="*/ 842317 h 4095104"/>
              <a:gd name="connsiteX322" fmla="*/ 257175 w 8024813"/>
              <a:gd name="connsiteY322" fmla="*/ 823267 h 4095104"/>
              <a:gd name="connsiteX323" fmla="*/ 180975 w 8024813"/>
              <a:gd name="connsiteY323" fmla="*/ 799454 h 4095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</a:cxnLst>
            <a:rect l="l" t="t" r="r" b="b"/>
            <a:pathLst>
              <a:path w="8024813" h="4095104">
                <a:moveTo>
                  <a:pt x="180975" y="799454"/>
                </a:moveTo>
                <a:lnTo>
                  <a:pt x="180975" y="799454"/>
                </a:lnTo>
                <a:cubicBezTo>
                  <a:pt x="129238" y="835671"/>
                  <a:pt x="151734" y="826665"/>
                  <a:pt x="119063" y="837554"/>
                </a:cubicBezTo>
                <a:cubicBezTo>
                  <a:pt x="115888" y="842317"/>
                  <a:pt x="113846" y="848073"/>
                  <a:pt x="109538" y="851842"/>
                </a:cubicBezTo>
                <a:cubicBezTo>
                  <a:pt x="100923" y="859380"/>
                  <a:pt x="80963" y="870892"/>
                  <a:pt x="80963" y="870892"/>
                </a:cubicBezTo>
                <a:cubicBezTo>
                  <a:pt x="65391" y="917602"/>
                  <a:pt x="90637" y="851618"/>
                  <a:pt x="61913" y="894704"/>
                </a:cubicBezTo>
                <a:cubicBezTo>
                  <a:pt x="59975" y="897611"/>
                  <a:pt x="52511" y="937012"/>
                  <a:pt x="52388" y="937567"/>
                </a:cubicBezTo>
                <a:cubicBezTo>
                  <a:pt x="48751" y="953935"/>
                  <a:pt x="45878" y="964874"/>
                  <a:pt x="38100" y="980429"/>
                </a:cubicBezTo>
                <a:cubicBezTo>
                  <a:pt x="35540" y="985549"/>
                  <a:pt x="31750" y="989954"/>
                  <a:pt x="28575" y="994717"/>
                </a:cubicBezTo>
                <a:cubicBezTo>
                  <a:pt x="25400" y="1005829"/>
                  <a:pt x="21649" y="1016793"/>
                  <a:pt x="19050" y="1028054"/>
                </a:cubicBezTo>
                <a:cubicBezTo>
                  <a:pt x="15109" y="1045130"/>
                  <a:pt x="12554" y="1073309"/>
                  <a:pt x="9525" y="1089967"/>
                </a:cubicBezTo>
                <a:cubicBezTo>
                  <a:pt x="7132" y="1103130"/>
                  <a:pt x="4083" y="1111058"/>
                  <a:pt x="0" y="1123304"/>
                </a:cubicBezTo>
                <a:cubicBezTo>
                  <a:pt x="1588" y="1180454"/>
                  <a:pt x="2044" y="1237647"/>
                  <a:pt x="4763" y="1294754"/>
                </a:cubicBezTo>
                <a:cubicBezTo>
                  <a:pt x="6393" y="1328975"/>
                  <a:pt x="9956" y="1316830"/>
                  <a:pt x="19050" y="1347142"/>
                </a:cubicBezTo>
                <a:cubicBezTo>
                  <a:pt x="21376" y="1354895"/>
                  <a:pt x="21253" y="1363275"/>
                  <a:pt x="23813" y="1370954"/>
                </a:cubicBezTo>
                <a:cubicBezTo>
                  <a:pt x="27636" y="1382424"/>
                  <a:pt x="33968" y="1392930"/>
                  <a:pt x="38100" y="1404292"/>
                </a:cubicBezTo>
                <a:cubicBezTo>
                  <a:pt x="40337" y="1410443"/>
                  <a:pt x="40982" y="1417073"/>
                  <a:pt x="42863" y="1423342"/>
                </a:cubicBezTo>
                <a:cubicBezTo>
                  <a:pt x="45748" y="1432959"/>
                  <a:pt x="49213" y="1442392"/>
                  <a:pt x="52388" y="1451917"/>
                </a:cubicBezTo>
                <a:cubicBezTo>
                  <a:pt x="53975" y="1463029"/>
                  <a:pt x="53600" y="1474605"/>
                  <a:pt x="57150" y="1485254"/>
                </a:cubicBezTo>
                <a:cubicBezTo>
                  <a:pt x="60077" y="1494036"/>
                  <a:pt x="67298" y="1500787"/>
                  <a:pt x="71438" y="1509067"/>
                </a:cubicBezTo>
                <a:cubicBezTo>
                  <a:pt x="73683" y="1513557"/>
                  <a:pt x="74758" y="1518546"/>
                  <a:pt x="76200" y="1523354"/>
                </a:cubicBezTo>
                <a:cubicBezTo>
                  <a:pt x="79521" y="1534424"/>
                  <a:pt x="83303" y="1545391"/>
                  <a:pt x="85725" y="1556692"/>
                </a:cubicBezTo>
                <a:cubicBezTo>
                  <a:pt x="88077" y="1567668"/>
                  <a:pt x="86938" y="1579380"/>
                  <a:pt x="90488" y="1590029"/>
                </a:cubicBezTo>
                <a:cubicBezTo>
                  <a:pt x="93415" y="1598811"/>
                  <a:pt x="100013" y="1605904"/>
                  <a:pt x="104775" y="1613842"/>
                </a:cubicBezTo>
                <a:cubicBezTo>
                  <a:pt x="105272" y="1619800"/>
                  <a:pt x="112303" y="1707964"/>
                  <a:pt x="114300" y="1718617"/>
                </a:cubicBezTo>
                <a:cubicBezTo>
                  <a:pt x="118168" y="1739246"/>
                  <a:pt x="128907" y="1757356"/>
                  <a:pt x="138113" y="1775767"/>
                </a:cubicBezTo>
                <a:cubicBezTo>
                  <a:pt x="154071" y="1871528"/>
                  <a:pt x="139308" y="1774698"/>
                  <a:pt x="147638" y="1999604"/>
                </a:cubicBezTo>
                <a:cubicBezTo>
                  <a:pt x="148404" y="2020288"/>
                  <a:pt x="148853" y="2041124"/>
                  <a:pt x="152400" y="2061517"/>
                </a:cubicBezTo>
                <a:cubicBezTo>
                  <a:pt x="155240" y="2077846"/>
                  <a:pt x="161925" y="2093267"/>
                  <a:pt x="166688" y="2109142"/>
                </a:cubicBezTo>
                <a:cubicBezTo>
                  <a:pt x="171450" y="2144067"/>
                  <a:pt x="180693" y="2178670"/>
                  <a:pt x="180975" y="2213917"/>
                </a:cubicBezTo>
                <a:cubicBezTo>
                  <a:pt x="190633" y="3421116"/>
                  <a:pt x="76451" y="3024394"/>
                  <a:pt x="204788" y="3452167"/>
                </a:cubicBezTo>
                <a:cubicBezTo>
                  <a:pt x="206375" y="3469629"/>
                  <a:pt x="207181" y="3487180"/>
                  <a:pt x="209550" y="3504554"/>
                </a:cubicBezTo>
                <a:cubicBezTo>
                  <a:pt x="212665" y="3527395"/>
                  <a:pt x="217566" y="3552995"/>
                  <a:pt x="223838" y="3575992"/>
                </a:cubicBezTo>
                <a:cubicBezTo>
                  <a:pt x="226879" y="3587142"/>
                  <a:pt x="228918" y="3598661"/>
                  <a:pt x="233363" y="3609329"/>
                </a:cubicBezTo>
                <a:cubicBezTo>
                  <a:pt x="236923" y="3617874"/>
                  <a:pt x="242888" y="3625204"/>
                  <a:pt x="247650" y="3633142"/>
                </a:cubicBezTo>
                <a:cubicBezTo>
                  <a:pt x="249583" y="3648601"/>
                  <a:pt x="252328" y="3678090"/>
                  <a:pt x="257175" y="3695054"/>
                </a:cubicBezTo>
                <a:cubicBezTo>
                  <a:pt x="261312" y="3709535"/>
                  <a:pt x="264728" y="3724446"/>
                  <a:pt x="271463" y="3737917"/>
                </a:cubicBezTo>
                <a:cubicBezTo>
                  <a:pt x="274475" y="3743941"/>
                  <a:pt x="281485" y="3746991"/>
                  <a:pt x="285750" y="3752204"/>
                </a:cubicBezTo>
                <a:cubicBezTo>
                  <a:pt x="344776" y="3824347"/>
                  <a:pt x="280840" y="3756819"/>
                  <a:pt x="352425" y="3828404"/>
                </a:cubicBezTo>
                <a:lnTo>
                  <a:pt x="385763" y="3861742"/>
                </a:lnTo>
                <a:cubicBezTo>
                  <a:pt x="392113" y="3868092"/>
                  <a:pt x="397629" y="3875404"/>
                  <a:pt x="404813" y="3880792"/>
                </a:cubicBezTo>
                <a:cubicBezTo>
                  <a:pt x="443269" y="3909633"/>
                  <a:pt x="403062" y="3880499"/>
                  <a:pt x="447675" y="3909367"/>
                </a:cubicBezTo>
                <a:cubicBezTo>
                  <a:pt x="460981" y="3917977"/>
                  <a:pt x="515410" y="3956563"/>
                  <a:pt x="538163" y="3966517"/>
                </a:cubicBezTo>
                <a:cubicBezTo>
                  <a:pt x="551960" y="3972553"/>
                  <a:pt x="566738" y="3976042"/>
                  <a:pt x="581025" y="3980804"/>
                </a:cubicBezTo>
                <a:cubicBezTo>
                  <a:pt x="584200" y="3985567"/>
                  <a:pt x="585430" y="3992532"/>
                  <a:pt x="590550" y="3995092"/>
                </a:cubicBezTo>
                <a:cubicBezTo>
                  <a:pt x="599187" y="3999410"/>
                  <a:pt x="609566" y="3998488"/>
                  <a:pt x="619125" y="3999854"/>
                </a:cubicBezTo>
                <a:cubicBezTo>
                  <a:pt x="631795" y="4001664"/>
                  <a:pt x="644525" y="4003029"/>
                  <a:pt x="657225" y="4004617"/>
                </a:cubicBezTo>
                <a:cubicBezTo>
                  <a:pt x="666750" y="4007792"/>
                  <a:pt x="676660" y="4009987"/>
                  <a:pt x="685800" y="4014142"/>
                </a:cubicBezTo>
                <a:cubicBezTo>
                  <a:pt x="694227" y="4017972"/>
                  <a:pt x="700884" y="4025348"/>
                  <a:pt x="709613" y="4028429"/>
                </a:cubicBezTo>
                <a:cubicBezTo>
                  <a:pt x="744319" y="4040678"/>
                  <a:pt x="766380" y="4042662"/>
                  <a:pt x="800100" y="4047479"/>
                </a:cubicBezTo>
                <a:cubicBezTo>
                  <a:pt x="903389" y="4091747"/>
                  <a:pt x="766103" y="4036328"/>
                  <a:pt x="866775" y="4066529"/>
                </a:cubicBezTo>
                <a:cubicBezTo>
                  <a:pt x="872258" y="4068174"/>
                  <a:pt x="875541" y="4074548"/>
                  <a:pt x="881063" y="4076054"/>
                </a:cubicBezTo>
                <a:cubicBezTo>
                  <a:pt x="893411" y="4079422"/>
                  <a:pt x="906613" y="4078307"/>
                  <a:pt x="919163" y="4080817"/>
                </a:cubicBezTo>
                <a:cubicBezTo>
                  <a:pt x="938418" y="4084668"/>
                  <a:pt x="957263" y="4090342"/>
                  <a:pt x="976313" y="4095104"/>
                </a:cubicBezTo>
                <a:lnTo>
                  <a:pt x="1228725" y="4090342"/>
                </a:lnTo>
                <a:cubicBezTo>
                  <a:pt x="1249414" y="4089715"/>
                  <a:pt x="1270147" y="4088506"/>
                  <a:pt x="1290638" y="4085579"/>
                </a:cubicBezTo>
                <a:cubicBezTo>
                  <a:pt x="1314678" y="4082145"/>
                  <a:pt x="1362075" y="4071292"/>
                  <a:pt x="1362075" y="4071292"/>
                </a:cubicBezTo>
                <a:cubicBezTo>
                  <a:pt x="1368425" y="4068117"/>
                  <a:pt x="1374600" y="4064564"/>
                  <a:pt x="1381125" y="4061767"/>
                </a:cubicBezTo>
                <a:cubicBezTo>
                  <a:pt x="1385739" y="4059789"/>
                  <a:pt x="1390543" y="4058222"/>
                  <a:pt x="1395413" y="4057004"/>
                </a:cubicBezTo>
                <a:cubicBezTo>
                  <a:pt x="1415960" y="4051867"/>
                  <a:pt x="1436688" y="4047479"/>
                  <a:pt x="1457325" y="4042717"/>
                </a:cubicBezTo>
                <a:cubicBezTo>
                  <a:pt x="1466850" y="4037954"/>
                  <a:pt x="1476591" y="4033601"/>
                  <a:pt x="1485900" y="4028429"/>
                </a:cubicBezTo>
                <a:cubicBezTo>
                  <a:pt x="1490904" y="4025649"/>
                  <a:pt x="1494705" y="4020549"/>
                  <a:pt x="1500188" y="4018904"/>
                </a:cubicBezTo>
                <a:cubicBezTo>
                  <a:pt x="1510940" y="4015679"/>
                  <a:pt x="1522430" y="4015849"/>
                  <a:pt x="1533525" y="4014142"/>
                </a:cubicBezTo>
                <a:cubicBezTo>
                  <a:pt x="1543069" y="4012674"/>
                  <a:pt x="1552575" y="4010967"/>
                  <a:pt x="1562100" y="4009379"/>
                </a:cubicBezTo>
                <a:cubicBezTo>
                  <a:pt x="1573213" y="4004617"/>
                  <a:pt x="1584431" y="4000095"/>
                  <a:pt x="1595438" y="3995092"/>
                </a:cubicBezTo>
                <a:cubicBezTo>
                  <a:pt x="1601901" y="3992154"/>
                  <a:pt x="1607753" y="3987812"/>
                  <a:pt x="1614488" y="3985567"/>
                </a:cubicBezTo>
                <a:cubicBezTo>
                  <a:pt x="1626907" y="3981427"/>
                  <a:pt x="1652588" y="3976042"/>
                  <a:pt x="1652588" y="3976042"/>
                </a:cubicBezTo>
                <a:cubicBezTo>
                  <a:pt x="1676670" y="3959987"/>
                  <a:pt x="1656518" y="3971612"/>
                  <a:pt x="1681163" y="3961754"/>
                </a:cubicBezTo>
                <a:cubicBezTo>
                  <a:pt x="1692388" y="3957264"/>
                  <a:pt x="1702875" y="3950788"/>
                  <a:pt x="1714500" y="3947467"/>
                </a:cubicBezTo>
                <a:cubicBezTo>
                  <a:pt x="1725294" y="3944383"/>
                  <a:pt x="1736725" y="3944292"/>
                  <a:pt x="1747838" y="3942704"/>
                </a:cubicBezTo>
                <a:cubicBezTo>
                  <a:pt x="1752600" y="3941117"/>
                  <a:pt x="1757635" y="3940187"/>
                  <a:pt x="1762125" y="3937942"/>
                </a:cubicBezTo>
                <a:cubicBezTo>
                  <a:pt x="1770405" y="3933802"/>
                  <a:pt x="1777343" y="3927092"/>
                  <a:pt x="1785938" y="3923654"/>
                </a:cubicBezTo>
                <a:cubicBezTo>
                  <a:pt x="1797599" y="3918990"/>
                  <a:pt x="1848320" y="3914606"/>
                  <a:pt x="1852613" y="3914129"/>
                </a:cubicBezTo>
                <a:cubicBezTo>
                  <a:pt x="1862138" y="3909367"/>
                  <a:pt x="1870927" y="3902692"/>
                  <a:pt x="1881188" y="3899842"/>
                </a:cubicBezTo>
                <a:cubicBezTo>
                  <a:pt x="1923563" y="3888071"/>
                  <a:pt x="1961477" y="3890058"/>
                  <a:pt x="2005013" y="3885554"/>
                </a:cubicBezTo>
                <a:cubicBezTo>
                  <a:pt x="2028909" y="3883082"/>
                  <a:pt x="2052638" y="3879204"/>
                  <a:pt x="2076450" y="3876029"/>
                </a:cubicBezTo>
                <a:cubicBezTo>
                  <a:pt x="2085975" y="3872854"/>
                  <a:pt x="2095850" y="3870582"/>
                  <a:pt x="2105025" y="3866504"/>
                </a:cubicBezTo>
                <a:cubicBezTo>
                  <a:pt x="2156244" y="3843740"/>
                  <a:pt x="2057295" y="3873032"/>
                  <a:pt x="2152650" y="3842692"/>
                </a:cubicBezTo>
                <a:cubicBezTo>
                  <a:pt x="2176135" y="3835220"/>
                  <a:pt x="2224088" y="3823642"/>
                  <a:pt x="2224088" y="3823642"/>
                </a:cubicBezTo>
                <a:cubicBezTo>
                  <a:pt x="2233613" y="3818879"/>
                  <a:pt x="2242932" y="3813679"/>
                  <a:pt x="2252663" y="3809354"/>
                </a:cubicBezTo>
                <a:cubicBezTo>
                  <a:pt x="2257250" y="3807315"/>
                  <a:pt x="2262336" y="3806569"/>
                  <a:pt x="2266950" y="3804592"/>
                </a:cubicBezTo>
                <a:cubicBezTo>
                  <a:pt x="2273476" y="3801795"/>
                  <a:pt x="2279650" y="3798242"/>
                  <a:pt x="2286000" y="3795067"/>
                </a:cubicBezTo>
                <a:cubicBezTo>
                  <a:pt x="2303462" y="3768873"/>
                  <a:pt x="2286000" y="3791098"/>
                  <a:pt x="2309813" y="3771254"/>
                </a:cubicBezTo>
                <a:cubicBezTo>
                  <a:pt x="2314987" y="3766942"/>
                  <a:pt x="2317969" y="3759754"/>
                  <a:pt x="2324100" y="3756967"/>
                </a:cubicBezTo>
                <a:cubicBezTo>
                  <a:pt x="2336018" y="3751550"/>
                  <a:pt x="2362200" y="3747442"/>
                  <a:pt x="2362200" y="3747442"/>
                </a:cubicBezTo>
                <a:cubicBezTo>
                  <a:pt x="2366963" y="3744267"/>
                  <a:pt x="2372091" y="3741581"/>
                  <a:pt x="2376488" y="3737917"/>
                </a:cubicBezTo>
                <a:cubicBezTo>
                  <a:pt x="2381662" y="3733605"/>
                  <a:pt x="2384751" y="3726641"/>
                  <a:pt x="2390775" y="3723629"/>
                </a:cubicBezTo>
                <a:cubicBezTo>
                  <a:pt x="2398015" y="3720009"/>
                  <a:pt x="2406650" y="3720454"/>
                  <a:pt x="2414588" y="3718867"/>
                </a:cubicBezTo>
                <a:cubicBezTo>
                  <a:pt x="2419350" y="3712517"/>
                  <a:pt x="2422943" y="3705090"/>
                  <a:pt x="2428875" y="3699817"/>
                </a:cubicBezTo>
                <a:cubicBezTo>
                  <a:pt x="2456558" y="3675210"/>
                  <a:pt x="2468532" y="3684523"/>
                  <a:pt x="2490788" y="3647429"/>
                </a:cubicBezTo>
                <a:cubicBezTo>
                  <a:pt x="2517676" y="3602615"/>
                  <a:pt x="2490252" y="3643959"/>
                  <a:pt x="2528888" y="3599804"/>
                </a:cubicBezTo>
                <a:cubicBezTo>
                  <a:pt x="2532657" y="3595497"/>
                  <a:pt x="2534749" y="3589914"/>
                  <a:pt x="2538413" y="3585517"/>
                </a:cubicBezTo>
                <a:cubicBezTo>
                  <a:pt x="2542725" y="3580343"/>
                  <a:pt x="2548317" y="3576343"/>
                  <a:pt x="2552700" y="3571229"/>
                </a:cubicBezTo>
                <a:cubicBezTo>
                  <a:pt x="2557866" y="3565202"/>
                  <a:pt x="2561678" y="3558079"/>
                  <a:pt x="2566988" y="3552179"/>
                </a:cubicBezTo>
                <a:cubicBezTo>
                  <a:pt x="2575999" y="3542167"/>
                  <a:pt x="2587033" y="3534030"/>
                  <a:pt x="2595563" y="3523604"/>
                </a:cubicBezTo>
                <a:cubicBezTo>
                  <a:pt x="2601424" y="3516440"/>
                  <a:pt x="2604470" y="3507324"/>
                  <a:pt x="2609850" y="3499792"/>
                </a:cubicBezTo>
                <a:cubicBezTo>
                  <a:pt x="2620371" y="3485063"/>
                  <a:pt x="2633147" y="3471989"/>
                  <a:pt x="2643188" y="3456929"/>
                </a:cubicBezTo>
                <a:cubicBezTo>
                  <a:pt x="2650014" y="3446690"/>
                  <a:pt x="2659127" y="3432449"/>
                  <a:pt x="2667000" y="3423592"/>
                </a:cubicBezTo>
                <a:cubicBezTo>
                  <a:pt x="2674458" y="3415202"/>
                  <a:pt x="2682875" y="3407717"/>
                  <a:pt x="2690813" y="3399779"/>
                </a:cubicBezTo>
                <a:cubicBezTo>
                  <a:pt x="2698750" y="3383904"/>
                  <a:pt x="2705819" y="3367564"/>
                  <a:pt x="2714625" y="3352154"/>
                </a:cubicBezTo>
                <a:cubicBezTo>
                  <a:pt x="2725792" y="3332611"/>
                  <a:pt x="2737238" y="3326715"/>
                  <a:pt x="2752725" y="3309292"/>
                </a:cubicBezTo>
                <a:cubicBezTo>
                  <a:pt x="2757998" y="3303359"/>
                  <a:pt x="2762250" y="3296592"/>
                  <a:pt x="2767013" y="3290242"/>
                </a:cubicBezTo>
                <a:cubicBezTo>
                  <a:pt x="2778645" y="3232073"/>
                  <a:pt x="2761433" y="3295243"/>
                  <a:pt x="2786063" y="3252142"/>
                </a:cubicBezTo>
                <a:cubicBezTo>
                  <a:pt x="2789310" y="3246459"/>
                  <a:pt x="2788247" y="3239108"/>
                  <a:pt x="2790825" y="3233092"/>
                </a:cubicBezTo>
                <a:cubicBezTo>
                  <a:pt x="2793080" y="3227831"/>
                  <a:pt x="2798025" y="3224035"/>
                  <a:pt x="2800350" y="3218804"/>
                </a:cubicBezTo>
                <a:cubicBezTo>
                  <a:pt x="2804428" y="3209629"/>
                  <a:pt x="2806271" y="3199600"/>
                  <a:pt x="2809875" y="3190229"/>
                </a:cubicBezTo>
                <a:cubicBezTo>
                  <a:pt x="2814215" y="3178945"/>
                  <a:pt x="2819859" y="3168190"/>
                  <a:pt x="2824163" y="3156892"/>
                </a:cubicBezTo>
                <a:cubicBezTo>
                  <a:pt x="2866108" y="3046786"/>
                  <a:pt x="2830239" y="3131929"/>
                  <a:pt x="2867025" y="3042592"/>
                </a:cubicBezTo>
                <a:cubicBezTo>
                  <a:pt x="2871628" y="3031412"/>
                  <a:pt x="2878381" y="3020983"/>
                  <a:pt x="2881313" y="3009254"/>
                </a:cubicBezTo>
                <a:cubicBezTo>
                  <a:pt x="2884390" y="2996945"/>
                  <a:pt x="2892201" y="2964799"/>
                  <a:pt x="2895600" y="2956867"/>
                </a:cubicBezTo>
                <a:cubicBezTo>
                  <a:pt x="2900642" y="2945103"/>
                  <a:pt x="2908926" y="2934977"/>
                  <a:pt x="2914650" y="2923529"/>
                </a:cubicBezTo>
                <a:cubicBezTo>
                  <a:pt x="2916895" y="2919039"/>
                  <a:pt x="2917970" y="2914050"/>
                  <a:pt x="2919413" y="2909242"/>
                </a:cubicBezTo>
                <a:cubicBezTo>
                  <a:pt x="2922734" y="2898172"/>
                  <a:pt x="2926135" y="2887116"/>
                  <a:pt x="2928938" y="2875904"/>
                </a:cubicBezTo>
                <a:cubicBezTo>
                  <a:pt x="2930901" y="2868051"/>
                  <a:pt x="2930694" y="2859608"/>
                  <a:pt x="2933700" y="2852092"/>
                </a:cubicBezTo>
                <a:cubicBezTo>
                  <a:pt x="2937138" y="2843497"/>
                  <a:pt x="2944342" y="2836787"/>
                  <a:pt x="2947988" y="2828279"/>
                </a:cubicBezTo>
                <a:cubicBezTo>
                  <a:pt x="2991047" y="2727808"/>
                  <a:pt x="2945232" y="2827022"/>
                  <a:pt x="2967038" y="2761604"/>
                </a:cubicBezTo>
                <a:cubicBezTo>
                  <a:pt x="2970861" y="2750135"/>
                  <a:pt x="2977719" y="2739807"/>
                  <a:pt x="2981325" y="2728267"/>
                </a:cubicBezTo>
                <a:cubicBezTo>
                  <a:pt x="2993859" y="2688158"/>
                  <a:pt x="2987840" y="2691805"/>
                  <a:pt x="2995613" y="2656829"/>
                </a:cubicBezTo>
                <a:cubicBezTo>
                  <a:pt x="2996702" y="2651929"/>
                  <a:pt x="2998511" y="2647203"/>
                  <a:pt x="3000375" y="2642542"/>
                </a:cubicBezTo>
                <a:cubicBezTo>
                  <a:pt x="3011763" y="2614072"/>
                  <a:pt x="3012601" y="2613328"/>
                  <a:pt x="3024188" y="2590154"/>
                </a:cubicBezTo>
                <a:cubicBezTo>
                  <a:pt x="3035638" y="2544354"/>
                  <a:pt x="3025859" y="2562527"/>
                  <a:pt x="3048000" y="2533004"/>
                </a:cubicBezTo>
                <a:cubicBezTo>
                  <a:pt x="3049588" y="2526654"/>
                  <a:pt x="3051343" y="2520344"/>
                  <a:pt x="3052763" y="2513954"/>
                </a:cubicBezTo>
                <a:cubicBezTo>
                  <a:pt x="3054519" y="2506052"/>
                  <a:pt x="3054759" y="2497749"/>
                  <a:pt x="3057525" y="2490142"/>
                </a:cubicBezTo>
                <a:cubicBezTo>
                  <a:pt x="3064263" y="2471613"/>
                  <a:pt x="3071340" y="2462277"/>
                  <a:pt x="3081338" y="2447279"/>
                </a:cubicBezTo>
                <a:cubicBezTo>
                  <a:pt x="3092673" y="2413274"/>
                  <a:pt x="3082509" y="2424273"/>
                  <a:pt x="3105150" y="2409179"/>
                </a:cubicBezTo>
                <a:cubicBezTo>
                  <a:pt x="3105647" y="2407190"/>
                  <a:pt x="3112049" y="2379519"/>
                  <a:pt x="3114675" y="2375842"/>
                </a:cubicBezTo>
                <a:cubicBezTo>
                  <a:pt x="3119895" y="2368534"/>
                  <a:pt x="3127375" y="2363142"/>
                  <a:pt x="3133725" y="2356792"/>
                </a:cubicBezTo>
                <a:cubicBezTo>
                  <a:pt x="3135313" y="2350442"/>
                  <a:pt x="3134734" y="2343104"/>
                  <a:pt x="3138488" y="2337742"/>
                </a:cubicBezTo>
                <a:cubicBezTo>
                  <a:pt x="3146213" y="2326707"/>
                  <a:pt x="3158297" y="2319395"/>
                  <a:pt x="3167063" y="2309167"/>
                </a:cubicBezTo>
                <a:cubicBezTo>
                  <a:pt x="3176588" y="2298054"/>
                  <a:pt x="3184849" y="2285719"/>
                  <a:pt x="3195638" y="2275829"/>
                </a:cubicBezTo>
                <a:cubicBezTo>
                  <a:pt x="3204077" y="2268094"/>
                  <a:pt x="3215177" y="2263807"/>
                  <a:pt x="3224213" y="2256779"/>
                </a:cubicBezTo>
                <a:cubicBezTo>
                  <a:pt x="3265524" y="2224648"/>
                  <a:pt x="3203302" y="2262782"/>
                  <a:pt x="3262313" y="2223442"/>
                </a:cubicBezTo>
                <a:cubicBezTo>
                  <a:pt x="3268220" y="2219504"/>
                  <a:pt x="3275199" y="2217439"/>
                  <a:pt x="3281363" y="2213917"/>
                </a:cubicBezTo>
                <a:cubicBezTo>
                  <a:pt x="3286333" y="2211077"/>
                  <a:pt x="3290625" y="2207133"/>
                  <a:pt x="3295650" y="2204392"/>
                </a:cubicBezTo>
                <a:cubicBezTo>
                  <a:pt x="3308115" y="2197593"/>
                  <a:pt x="3321050" y="2191692"/>
                  <a:pt x="3333750" y="2185342"/>
                </a:cubicBezTo>
                <a:cubicBezTo>
                  <a:pt x="3340100" y="2182167"/>
                  <a:pt x="3346065" y="2178062"/>
                  <a:pt x="3352800" y="2175817"/>
                </a:cubicBezTo>
                <a:cubicBezTo>
                  <a:pt x="3362325" y="2172642"/>
                  <a:pt x="3371939" y="2169723"/>
                  <a:pt x="3381375" y="2166292"/>
                </a:cubicBezTo>
                <a:cubicBezTo>
                  <a:pt x="3389409" y="2163370"/>
                  <a:pt x="3397541" y="2160590"/>
                  <a:pt x="3405188" y="2156767"/>
                </a:cubicBezTo>
                <a:cubicBezTo>
                  <a:pt x="3410307" y="2154207"/>
                  <a:pt x="3414116" y="2149252"/>
                  <a:pt x="3419475" y="2147242"/>
                </a:cubicBezTo>
                <a:cubicBezTo>
                  <a:pt x="3427054" y="2144400"/>
                  <a:pt x="3435350" y="2144067"/>
                  <a:pt x="3443288" y="2142479"/>
                </a:cubicBezTo>
                <a:cubicBezTo>
                  <a:pt x="3449638" y="2137717"/>
                  <a:pt x="3455446" y="2132130"/>
                  <a:pt x="3462338" y="2128192"/>
                </a:cubicBezTo>
                <a:cubicBezTo>
                  <a:pt x="3470809" y="2123351"/>
                  <a:pt x="3493463" y="2120411"/>
                  <a:pt x="3500438" y="2118667"/>
                </a:cubicBezTo>
                <a:cubicBezTo>
                  <a:pt x="3572794" y="2100579"/>
                  <a:pt x="3490399" y="2113967"/>
                  <a:pt x="3609975" y="2099617"/>
                </a:cubicBezTo>
                <a:lnTo>
                  <a:pt x="3652838" y="2094854"/>
                </a:lnTo>
                <a:cubicBezTo>
                  <a:pt x="3675100" y="2091950"/>
                  <a:pt x="3697088" y="2086397"/>
                  <a:pt x="3719513" y="2085329"/>
                </a:cubicBezTo>
                <a:cubicBezTo>
                  <a:pt x="3897225" y="2076867"/>
                  <a:pt x="4075246" y="2075629"/>
                  <a:pt x="4252913" y="2066279"/>
                </a:cubicBezTo>
                <a:cubicBezTo>
                  <a:pt x="4359332" y="2060679"/>
                  <a:pt x="4313346" y="2064523"/>
                  <a:pt x="4391025" y="2056754"/>
                </a:cubicBezTo>
                <a:cubicBezTo>
                  <a:pt x="4504820" y="2028306"/>
                  <a:pt x="4453661" y="2035660"/>
                  <a:pt x="4543425" y="2028179"/>
                </a:cubicBezTo>
                <a:cubicBezTo>
                  <a:pt x="4557713" y="2025004"/>
                  <a:pt x="4571822" y="2020880"/>
                  <a:pt x="4586288" y="2018654"/>
                </a:cubicBezTo>
                <a:cubicBezTo>
                  <a:pt x="4695561" y="2001843"/>
                  <a:pt x="4634695" y="2019981"/>
                  <a:pt x="4695825" y="1999604"/>
                </a:cubicBezTo>
                <a:cubicBezTo>
                  <a:pt x="4738688" y="2004367"/>
                  <a:pt x="4782897" y="2002216"/>
                  <a:pt x="4824413" y="2013892"/>
                </a:cubicBezTo>
                <a:cubicBezTo>
                  <a:pt x="4836349" y="2017249"/>
                  <a:pt x="4839458" y="2033700"/>
                  <a:pt x="4848225" y="2042467"/>
                </a:cubicBezTo>
                <a:cubicBezTo>
                  <a:pt x="4901304" y="2095546"/>
                  <a:pt x="4805071" y="1980191"/>
                  <a:pt x="4881563" y="2075804"/>
                </a:cubicBezTo>
                <a:cubicBezTo>
                  <a:pt x="4883150" y="2082154"/>
                  <a:pt x="4883027" y="2089200"/>
                  <a:pt x="4886325" y="2094854"/>
                </a:cubicBezTo>
                <a:cubicBezTo>
                  <a:pt x="4894324" y="2108567"/>
                  <a:pt x="4914900" y="2132954"/>
                  <a:pt x="4914900" y="2132954"/>
                </a:cubicBezTo>
                <a:cubicBezTo>
                  <a:pt x="4919217" y="2158854"/>
                  <a:pt x="4917716" y="2162397"/>
                  <a:pt x="4929188" y="2185342"/>
                </a:cubicBezTo>
                <a:cubicBezTo>
                  <a:pt x="4933328" y="2193621"/>
                  <a:pt x="4939335" y="2200875"/>
                  <a:pt x="4943475" y="2209154"/>
                </a:cubicBezTo>
                <a:cubicBezTo>
                  <a:pt x="4970677" y="2263559"/>
                  <a:pt x="4952926" y="2236799"/>
                  <a:pt x="4976813" y="2280592"/>
                </a:cubicBezTo>
                <a:cubicBezTo>
                  <a:pt x="5005972" y="2334049"/>
                  <a:pt x="4974048" y="2269502"/>
                  <a:pt x="5019675" y="2342504"/>
                </a:cubicBezTo>
                <a:cubicBezTo>
                  <a:pt x="5023295" y="2348295"/>
                  <a:pt x="5047434" y="2389313"/>
                  <a:pt x="5057775" y="2399654"/>
                </a:cubicBezTo>
                <a:cubicBezTo>
                  <a:pt x="5064963" y="2406842"/>
                  <a:pt x="5074400" y="2411516"/>
                  <a:pt x="5081588" y="2418704"/>
                </a:cubicBezTo>
                <a:cubicBezTo>
                  <a:pt x="5085635" y="2422751"/>
                  <a:pt x="5086858" y="2429163"/>
                  <a:pt x="5091113" y="2432992"/>
                </a:cubicBezTo>
                <a:cubicBezTo>
                  <a:pt x="5107335" y="2447592"/>
                  <a:pt x="5147694" y="2474815"/>
                  <a:pt x="5167313" y="2485379"/>
                </a:cubicBezTo>
                <a:cubicBezTo>
                  <a:pt x="5197538" y="2501654"/>
                  <a:pt x="5202852" y="2493643"/>
                  <a:pt x="5243513" y="2499667"/>
                </a:cubicBezTo>
                <a:cubicBezTo>
                  <a:pt x="5269077" y="2503454"/>
                  <a:pt x="5294047" y="2510935"/>
                  <a:pt x="5319713" y="2513954"/>
                </a:cubicBezTo>
                <a:lnTo>
                  <a:pt x="5400675" y="2523479"/>
                </a:lnTo>
                <a:cubicBezTo>
                  <a:pt x="5494338" y="2520304"/>
                  <a:pt x="5588095" y="2519225"/>
                  <a:pt x="5681663" y="2513954"/>
                </a:cubicBezTo>
                <a:cubicBezTo>
                  <a:pt x="5700945" y="2512868"/>
                  <a:pt x="5738813" y="2504429"/>
                  <a:pt x="5738813" y="2504429"/>
                </a:cubicBezTo>
                <a:cubicBezTo>
                  <a:pt x="5745163" y="2501254"/>
                  <a:pt x="5751215" y="2497397"/>
                  <a:pt x="5757863" y="2494904"/>
                </a:cubicBezTo>
                <a:cubicBezTo>
                  <a:pt x="5763992" y="2492606"/>
                  <a:pt x="5771059" y="2493069"/>
                  <a:pt x="5776913" y="2490142"/>
                </a:cubicBezTo>
                <a:cubicBezTo>
                  <a:pt x="5784013" y="2486592"/>
                  <a:pt x="5788331" y="2478035"/>
                  <a:pt x="5795963" y="2475854"/>
                </a:cubicBezTo>
                <a:cubicBezTo>
                  <a:pt x="5811303" y="2471471"/>
                  <a:pt x="5827713" y="2472679"/>
                  <a:pt x="5843588" y="2471092"/>
                </a:cubicBezTo>
                <a:cubicBezTo>
                  <a:pt x="5868988" y="2463154"/>
                  <a:pt x="5893971" y="2453733"/>
                  <a:pt x="5919788" y="2447279"/>
                </a:cubicBezTo>
                <a:cubicBezTo>
                  <a:pt x="5938524" y="2442595"/>
                  <a:pt x="5958552" y="2443664"/>
                  <a:pt x="5976938" y="2437754"/>
                </a:cubicBezTo>
                <a:cubicBezTo>
                  <a:pt x="6003332" y="2429270"/>
                  <a:pt x="6027083" y="2413892"/>
                  <a:pt x="6053138" y="2404417"/>
                </a:cubicBezTo>
                <a:cubicBezTo>
                  <a:pt x="6079575" y="2394804"/>
                  <a:pt x="6107113" y="2388542"/>
                  <a:pt x="6134100" y="2380604"/>
                </a:cubicBezTo>
                <a:cubicBezTo>
                  <a:pt x="6140450" y="2375842"/>
                  <a:pt x="6145675" y="2368987"/>
                  <a:pt x="6153150" y="2366317"/>
                </a:cubicBezTo>
                <a:cubicBezTo>
                  <a:pt x="6168396" y="2360872"/>
                  <a:pt x="6200775" y="2356792"/>
                  <a:pt x="6200775" y="2356792"/>
                </a:cubicBezTo>
                <a:cubicBezTo>
                  <a:pt x="6211888" y="2350442"/>
                  <a:pt x="6222877" y="2343871"/>
                  <a:pt x="6234113" y="2337742"/>
                </a:cubicBezTo>
                <a:cubicBezTo>
                  <a:pt x="6240346" y="2334342"/>
                  <a:pt x="6247256" y="2332155"/>
                  <a:pt x="6253163" y="2328217"/>
                </a:cubicBezTo>
                <a:cubicBezTo>
                  <a:pt x="6291343" y="2302764"/>
                  <a:pt x="6261153" y="2313123"/>
                  <a:pt x="6296025" y="2304404"/>
                </a:cubicBezTo>
                <a:cubicBezTo>
                  <a:pt x="6303963" y="2299642"/>
                  <a:pt x="6312810" y="2296141"/>
                  <a:pt x="6319838" y="2290117"/>
                </a:cubicBezTo>
                <a:cubicBezTo>
                  <a:pt x="6324184" y="2286392"/>
                  <a:pt x="6324893" y="2279405"/>
                  <a:pt x="6329363" y="2275829"/>
                </a:cubicBezTo>
                <a:cubicBezTo>
                  <a:pt x="6333283" y="2272693"/>
                  <a:pt x="6338711" y="2271965"/>
                  <a:pt x="6343650" y="2271067"/>
                </a:cubicBezTo>
                <a:cubicBezTo>
                  <a:pt x="6356242" y="2268777"/>
                  <a:pt x="6369050" y="2267892"/>
                  <a:pt x="6381750" y="2266304"/>
                </a:cubicBezTo>
                <a:cubicBezTo>
                  <a:pt x="6455325" y="2217254"/>
                  <a:pt x="6376604" y="2265107"/>
                  <a:pt x="6429375" y="2242492"/>
                </a:cubicBezTo>
                <a:cubicBezTo>
                  <a:pt x="6434636" y="2240237"/>
                  <a:pt x="6438233" y="2234777"/>
                  <a:pt x="6443663" y="2232967"/>
                </a:cubicBezTo>
                <a:cubicBezTo>
                  <a:pt x="6452824" y="2229913"/>
                  <a:pt x="6462713" y="2229792"/>
                  <a:pt x="6472238" y="2228204"/>
                </a:cubicBezTo>
                <a:cubicBezTo>
                  <a:pt x="6508837" y="2209905"/>
                  <a:pt x="6487586" y="2218101"/>
                  <a:pt x="6553200" y="2209154"/>
                </a:cubicBezTo>
                <a:cubicBezTo>
                  <a:pt x="6589670" y="2204181"/>
                  <a:pt x="6620554" y="2202508"/>
                  <a:pt x="6657975" y="2199629"/>
                </a:cubicBezTo>
                <a:cubicBezTo>
                  <a:pt x="6723912" y="2183145"/>
                  <a:pt x="6736646" y="2177879"/>
                  <a:pt x="6815138" y="2171054"/>
                </a:cubicBezTo>
                <a:lnTo>
                  <a:pt x="6924675" y="2161529"/>
                </a:lnTo>
                <a:cubicBezTo>
                  <a:pt x="7106282" y="2100993"/>
                  <a:pt x="6953095" y="2148513"/>
                  <a:pt x="7439025" y="2161529"/>
                </a:cubicBezTo>
                <a:cubicBezTo>
                  <a:pt x="7454973" y="2161956"/>
                  <a:pt x="7470743" y="2165068"/>
                  <a:pt x="7486650" y="2166292"/>
                </a:cubicBezTo>
                <a:cubicBezTo>
                  <a:pt x="7512025" y="2168244"/>
                  <a:pt x="7537450" y="2169467"/>
                  <a:pt x="7562850" y="2171054"/>
                </a:cubicBezTo>
                <a:lnTo>
                  <a:pt x="7800975" y="2166292"/>
                </a:lnTo>
                <a:cubicBezTo>
                  <a:pt x="7805992" y="2166103"/>
                  <a:pt x="7811343" y="2164665"/>
                  <a:pt x="7815263" y="2161529"/>
                </a:cubicBezTo>
                <a:cubicBezTo>
                  <a:pt x="7881242" y="2108747"/>
                  <a:pt x="7736884" y="2199987"/>
                  <a:pt x="7848600" y="2132954"/>
                </a:cubicBezTo>
                <a:cubicBezTo>
                  <a:pt x="7851775" y="2128192"/>
                  <a:pt x="7854078" y="2122714"/>
                  <a:pt x="7858125" y="2118667"/>
                </a:cubicBezTo>
                <a:cubicBezTo>
                  <a:pt x="7895585" y="2081209"/>
                  <a:pt x="7847694" y="2141662"/>
                  <a:pt x="7886700" y="2094854"/>
                </a:cubicBezTo>
                <a:cubicBezTo>
                  <a:pt x="7890364" y="2090457"/>
                  <a:pt x="7892601" y="2084997"/>
                  <a:pt x="7896225" y="2080567"/>
                </a:cubicBezTo>
                <a:cubicBezTo>
                  <a:pt x="7912542" y="2060624"/>
                  <a:pt x="7927254" y="2048889"/>
                  <a:pt x="7939088" y="2028179"/>
                </a:cubicBezTo>
                <a:cubicBezTo>
                  <a:pt x="7942610" y="2022015"/>
                  <a:pt x="7944675" y="2015036"/>
                  <a:pt x="7948613" y="2009129"/>
                </a:cubicBezTo>
                <a:cubicBezTo>
                  <a:pt x="7957419" y="1995920"/>
                  <a:pt x="7977188" y="1971029"/>
                  <a:pt x="7977188" y="1971029"/>
                </a:cubicBezTo>
                <a:cubicBezTo>
                  <a:pt x="7989916" y="1920114"/>
                  <a:pt x="7970492" y="1989956"/>
                  <a:pt x="7996238" y="1928167"/>
                </a:cubicBezTo>
                <a:cubicBezTo>
                  <a:pt x="8020900" y="1868979"/>
                  <a:pt x="7992634" y="1914522"/>
                  <a:pt x="8015288" y="1880542"/>
                </a:cubicBezTo>
                <a:cubicBezTo>
                  <a:pt x="8018463" y="1871017"/>
                  <a:pt x="8024813" y="1862007"/>
                  <a:pt x="8024813" y="1851967"/>
                </a:cubicBezTo>
                <a:cubicBezTo>
                  <a:pt x="8024813" y="1824350"/>
                  <a:pt x="8024038" y="1725042"/>
                  <a:pt x="8010525" y="1670992"/>
                </a:cubicBezTo>
                <a:cubicBezTo>
                  <a:pt x="8009307" y="1666122"/>
                  <a:pt x="8006852" y="1661605"/>
                  <a:pt x="8005763" y="1656704"/>
                </a:cubicBezTo>
                <a:cubicBezTo>
                  <a:pt x="8004658" y="1651733"/>
                  <a:pt x="7998711" y="1611119"/>
                  <a:pt x="7996238" y="1604317"/>
                </a:cubicBezTo>
                <a:cubicBezTo>
                  <a:pt x="7992599" y="1594309"/>
                  <a:pt x="7986713" y="1585267"/>
                  <a:pt x="7981950" y="1575742"/>
                </a:cubicBezTo>
                <a:cubicBezTo>
                  <a:pt x="7966314" y="1481917"/>
                  <a:pt x="7995423" y="1662611"/>
                  <a:pt x="7972425" y="1470967"/>
                </a:cubicBezTo>
                <a:cubicBezTo>
                  <a:pt x="7970681" y="1456435"/>
                  <a:pt x="7965770" y="1442456"/>
                  <a:pt x="7962900" y="1428104"/>
                </a:cubicBezTo>
                <a:cubicBezTo>
                  <a:pt x="7957446" y="1400834"/>
                  <a:pt x="7950990" y="1366136"/>
                  <a:pt x="7948613" y="1337617"/>
                </a:cubicBezTo>
                <a:cubicBezTo>
                  <a:pt x="7940142" y="1235960"/>
                  <a:pt x="7952904" y="1291599"/>
                  <a:pt x="7929563" y="1213792"/>
                </a:cubicBezTo>
                <a:cubicBezTo>
                  <a:pt x="7927975" y="1183629"/>
                  <a:pt x="7925214" y="1153506"/>
                  <a:pt x="7924800" y="1123304"/>
                </a:cubicBezTo>
                <a:cubicBezTo>
                  <a:pt x="7922038" y="921704"/>
                  <a:pt x="7924296" y="720041"/>
                  <a:pt x="7920038" y="518467"/>
                </a:cubicBezTo>
                <a:cubicBezTo>
                  <a:pt x="7919531" y="494449"/>
                  <a:pt x="7915224" y="470586"/>
                  <a:pt x="7910513" y="447029"/>
                </a:cubicBezTo>
                <a:cubicBezTo>
                  <a:pt x="7908836" y="438646"/>
                  <a:pt x="7903691" y="431327"/>
                  <a:pt x="7900988" y="423217"/>
                </a:cubicBezTo>
                <a:cubicBezTo>
                  <a:pt x="7897333" y="412253"/>
                  <a:pt x="7894062" y="401140"/>
                  <a:pt x="7891463" y="389879"/>
                </a:cubicBezTo>
                <a:cubicBezTo>
                  <a:pt x="7890978" y="387778"/>
                  <a:pt x="7883892" y="341888"/>
                  <a:pt x="7881938" y="337492"/>
                </a:cubicBezTo>
                <a:cubicBezTo>
                  <a:pt x="7878714" y="330239"/>
                  <a:pt x="7871505" y="325381"/>
                  <a:pt x="7867650" y="318442"/>
                </a:cubicBezTo>
                <a:cubicBezTo>
                  <a:pt x="7850324" y="287256"/>
                  <a:pt x="7866146" y="292625"/>
                  <a:pt x="7839075" y="256529"/>
                </a:cubicBezTo>
                <a:cubicBezTo>
                  <a:pt x="7825602" y="238565"/>
                  <a:pt x="7804175" y="208122"/>
                  <a:pt x="7786688" y="199379"/>
                </a:cubicBezTo>
                <a:lnTo>
                  <a:pt x="7767638" y="189854"/>
                </a:lnTo>
                <a:cubicBezTo>
                  <a:pt x="7764463" y="185092"/>
                  <a:pt x="7762160" y="179614"/>
                  <a:pt x="7758113" y="175567"/>
                </a:cubicBezTo>
                <a:cubicBezTo>
                  <a:pt x="7751382" y="168836"/>
                  <a:pt x="7732245" y="160252"/>
                  <a:pt x="7724775" y="156517"/>
                </a:cubicBezTo>
                <a:cubicBezTo>
                  <a:pt x="7721600" y="151754"/>
                  <a:pt x="7719297" y="146276"/>
                  <a:pt x="7715250" y="142229"/>
                </a:cubicBezTo>
                <a:cubicBezTo>
                  <a:pt x="7703390" y="130369"/>
                  <a:pt x="7685985" y="122719"/>
                  <a:pt x="7672388" y="113654"/>
                </a:cubicBezTo>
                <a:cubicBezTo>
                  <a:pt x="7665784" y="109251"/>
                  <a:pt x="7660591" y="102591"/>
                  <a:pt x="7653338" y="99367"/>
                </a:cubicBezTo>
                <a:cubicBezTo>
                  <a:pt x="7645941" y="96079"/>
                  <a:pt x="7637278" y="96930"/>
                  <a:pt x="7629525" y="94604"/>
                </a:cubicBezTo>
                <a:cubicBezTo>
                  <a:pt x="7621337" y="92147"/>
                  <a:pt x="7613865" y="87653"/>
                  <a:pt x="7605713" y="85079"/>
                </a:cubicBezTo>
                <a:cubicBezTo>
                  <a:pt x="7583672" y="78119"/>
                  <a:pt x="7561358" y="72038"/>
                  <a:pt x="7539038" y="66029"/>
                </a:cubicBezTo>
                <a:cubicBezTo>
                  <a:pt x="7449341" y="41880"/>
                  <a:pt x="7492175" y="55252"/>
                  <a:pt x="7367588" y="37454"/>
                </a:cubicBezTo>
                <a:cubicBezTo>
                  <a:pt x="7361108" y="36528"/>
                  <a:pt x="7355028" y="33539"/>
                  <a:pt x="7348538" y="32692"/>
                </a:cubicBezTo>
                <a:cubicBezTo>
                  <a:pt x="7318463" y="28769"/>
                  <a:pt x="7288315" y="25141"/>
                  <a:pt x="7258050" y="23167"/>
                </a:cubicBezTo>
                <a:cubicBezTo>
                  <a:pt x="7215249" y="20376"/>
                  <a:pt x="7172325" y="19992"/>
                  <a:pt x="7129463" y="18404"/>
                </a:cubicBezTo>
                <a:cubicBezTo>
                  <a:pt x="6934922" y="-4940"/>
                  <a:pt x="6990725" y="-3674"/>
                  <a:pt x="6710363" y="8879"/>
                </a:cubicBezTo>
                <a:cubicBezTo>
                  <a:pt x="6703271" y="9197"/>
                  <a:pt x="6698275" y="17012"/>
                  <a:pt x="6691313" y="18404"/>
                </a:cubicBezTo>
                <a:cubicBezTo>
                  <a:pt x="6674119" y="21843"/>
                  <a:pt x="6656388" y="21579"/>
                  <a:pt x="6638925" y="23167"/>
                </a:cubicBezTo>
                <a:cubicBezTo>
                  <a:pt x="6603284" y="35998"/>
                  <a:pt x="6540489" y="57037"/>
                  <a:pt x="6496050" y="75554"/>
                </a:cubicBezTo>
                <a:cubicBezTo>
                  <a:pt x="6484890" y="80204"/>
                  <a:pt x="6473825" y="85080"/>
                  <a:pt x="6462713" y="89842"/>
                </a:cubicBezTo>
                <a:cubicBezTo>
                  <a:pt x="6451600" y="94605"/>
                  <a:pt x="6439742" y="97908"/>
                  <a:pt x="6429375" y="104129"/>
                </a:cubicBezTo>
                <a:cubicBezTo>
                  <a:pt x="6421438" y="108892"/>
                  <a:pt x="6414071" y="114771"/>
                  <a:pt x="6405563" y="118417"/>
                </a:cubicBezTo>
                <a:cubicBezTo>
                  <a:pt x="6391720" y="124350"/>
                  <a:pt x="6376988" y="127942"/>
                  <a:pt x="6362700" y="132704"/>
                </a:cubicBezTo>
                <a:cubicBezTo>
                  <a:pt x="6284507" y="195260"/>
                  <a:pt x="6373453" y="128601"/>
                  <a:pt x="6324600" y="156517"/>
                </a:cubicBezTo>
                <a:cubicBezTo>
                  <a:pt x="6317708" y="160455"/>
                  <a:pt x="6312442" y="166866"/>
                  <a:pt x="6305550" y="170804"/>
                </a:cubicBezTo>
                <a:cubicBezTo>
                  <a:pt x="6290140" y="179610"/>
                  <a:pt x="6273586" y="186265"/>
                  <a:pt x="6257925" y="194617"/>
                </a:cubicBezTo>
                <a:cubicBezTo>
                  <a:pt x="6249758" y="198973"/>
                  <a:pt x="6241962" y="203998"/>
                  <a:pt x="6234113" y="208904"/>
                </a:cubicBezTo>
                <a:cubicBezTo>
                  <a:pt x="6229259" y="211938"/>
                  <a:pt x="6224850" y="215688"/>
                  <a:pt x="6219825" y="218429"/>
                </a:cubicBezTo>
                <a:cubicBezTo>
                  <a:pt x="6207360" y="225228"/>
                  <a:pt x="6195097" y="232703"/>
                  <a:pt x="6181725" y="237479"/>
                </a:cubicBezTo>
                <a:cubicBezTo>
                  <a:pt x="6172631" y="240727"/>
                  <a:pt x="6162576" y="240147"/>
                  <a:pt x="6153150" y="242242"/>
                </a:cubicBezTo>
                <a:cubicBezTo>
                  <a:pt x="6148250" y="243331"/>
                  <a:pt x="6143671" y="245562"/>
                  <a:pt x="6138863" y="247004"/>
                </a:cubicBezTo>
                <a:cubicBezTo>
                  <a:pt x="6127793" y="250325"/>
                  <a:pt x="6116595" y="253208"/>
                  <a:pt x="6105525" y="256529"/>
                </a:cubicBezTo>
                <a:cubicBezTo>
                  <a:pt x="6100717" y="257972"/>
                  <a:pt x="6096138" y="260203"/>
                  <a:pt x="6091238" y="261292"/>
                </a:cubicBezTo>
                <a:cubicBezTo>
                  <a:pt x="6081812" y="263387"/>
                  <a:pt x="6072188" y="264467"/>
                  <a:pt x="6062663" y="266054"/>
                </a:cubicBezTo>
                <a:cubicBezTo>
                  <a:pt x="6018414" y="280805"/>
                  <a:pt x="6060546" y="267899"/>
                  <a:pt x="5957888" y="280342"/>
                </a:cubicBezTo>
                <a:cubicBezTo>
                  <a:pt x="5935600" y="283044"/>
                  <a:pt x="5913490" y="287082"/>
                  <a:pt x="5891213" y="289867"/>
                </a:cubicBezTo>
                <a:cubicBezTo>
                  <a:pt x="5763521" y="305828"/>
                  <a:pt x="5936954" y="280265"/>
                  <a:pt x="5781675" y="304154"/>
                </a:cubicBezTo>
                <a:cubicBezTo>
                  <a:pt x="5761038" y="310504"/>
                  <a:pt x="5740656" y="317754"/>
                  <a:pt x="5719763" y="323204"/>
                </a:cubicBezTo>
                <a:cubicBezTo>
                  <a:pt x="5701272" y="328028"/>
                  <a:pt x="5660331" y="335226"/>
                  <a:pt x="5638800" y="337492"/>
                </a:cubicBezTo>
                <a:cubicBezTo>
                  <a:pt x="5619789" y="339493"/>
                  <a:pt x="5600700" y="340667"/>
                  <a:pt x="5581650" y="342254"/>
                </a:cubicBezTo>
                <a:lnTo>
                  <a:pt x="4772025" y="337492"/>
                </a:lnTo>
                <a:cubicBezTo>
                  <a:pt x="4740851" y="336502"/>
                  <a:pt x="4712635" y="316071"/>
                  <a:pt x="4681538" y="313679"/>
                </a:cubicBezTo>
                <a:cubicBezTo>
                  <a:pt x="4595830" y="307087"/>
                  <a:pt x="4640278" y="310294"/>
                  <a:pt x="4548188" y="304154"/>
                </a:cubicBezTo>
                <a:cubicBezTo>
                  <a:pt x="4507005" y="279446"/>
                  <a:pt x="4538015" y="293358"/>
                  <a:pt x="4471988" y="285104"/>
                </a:cubicBezTo>
                <a:cubicBezTo>
                  <a:pt x="4428967" y="279726"/>
                  <a:pt x="4420125" y="277589"/>
                  <a:pt x="4386263" y="270817"/>
                </a:cubicBezTo>
                <a:cubicBezTo>
                  <a:pt x="4323681" y="239525"/>
                  <a:pt x="4384963" y="265380"/>
                  <a:pt x="4262438" y="251767"/>
                </a:cubicBezTo>
                <a:cubicBezTo>
                  <a:pt x="4250951" y="250491"/>
                  <a:pt x="4240560" y="243737"/>
                  <a:pt x="4229100" y="242242"/>
                </a:cubicBezTo>
                <a:cubicBezTo>
                  <a:pt x="4203864" y="238950"/>
                  <a:pt x="4178300" y="239067"/>
                  <a:pt x="4152900" y="237479"/>
                </a:cubicBezTo>
                <a:cubicBezTo>
                  <a:pt x="4012176" y="202299"/>
                  <a:pt x="4088347" y="216095"/>
                  <a:pt x="3819525" y="227954"/>
                </a:cubicBezTo>
                <a:cubicBezTo>
                  <a:pt x="3803351" y="228668"/>
                  <a:pt x="3787953" y="235385"/>
                  <a:pt x="3771900" y="237479"/>
                </a:cubicBezTo>
                <a:cubicBezTo>
                  <a:pt x="3751376" y="240156"/>
                  <a:pt x="3730625" y="240654"/>
                  <a:pt x="3709988" y="242242"/>
                </a:cubicBezTo>
                <a:cubicBezTo>
                  <a:pt x="3687763" y="247004"/>
                  <a:pt x="3665294" y="250745"/>
                  <a:pt x="3643313" y="256529"/>
                </a:cubicBezTo>
                <a:cubicBezTo>
                  <a:pt x="3572255" y="275228"/>
                  <a:pt x="3680922" y="258375"/>
                  <a:pt x="3581400" y="270817"/>
                </a:cubicBezTo>
                <a:cubicBezTo>
                  <a:pt x="3570288" y="277167"/>
                  <a:pt x="3559898" y="284994"/>
                  <a:pt x="3548063" y="289867"/>
                </a:cubicBezTo>
                <a:cubicBezTo>
                  <a:pt x="3497664" y="310619"/>
                  <a:pt x="3514258" y="298882"/>
                  <a:pt x="3476625" y="308917"/>
                </a:cubicBezTo>
                <a:cubicBezTo>
                  <a:pt x="3460611" y="313187"/>
                  <a:pt x="3445014" y="318933"/>
                  <a:pt x="3429000" y="323204"/>
                </a:cubicBezTo>
                <a:cubicBezTo>
                  <a:pt x="3416380" y="326569"/>
                  <a:pt x="3388525" y="330563"/>
                  <a:pt x="3376613" y="332729"/>
                </a:cubicBezTo>
                <a:cubicBezTo>
                  <a:pt x="3368649" y="334177"/>
                  <a:pt x="3360738" y="335904"/>
                  <a:pt x="3352800" y="337492"/>
                </a:cubicBezTo>
                <a:cubicBezTo>
                  <a:pt x="3343275" y="342254"/>
                  <a:pt x="3334233" y="348140"/>
                  <a:pt x="3324225" y="351779"/>
                </a:cubicBezTo>
                <a:cubicBezTo>
                  <a:pt x="3316618" y="354545"/>
                  <a:pt x="3308196" y="354318"/>
                  <a:pt x="3300413" y="356542"/>
                </a:cubicBezTo>
                <a:cubicBezTo>
                  <a:pt x="3285932" y="360679"/>
                  <a:pt x="3271476" y="365095"/>
                  <a:pt x="3257550" y="370829"/>
                </a:cubicBezTo>
                <a:cubicBezTo>
                  <a:pt x="3244420" y="376235"/>
                  <a:pt x="3232501" y="384286"/>
                  <a:pt x="3219450" y="389879"/>
                </a:cubicBezTo>
                <a:cubicBezTo>
                  <a:pt x="3210222" y="393834"/>
                  <a:pt x="3200143" y="395542"/>
                  <a:pt x="3190875" y="399404"/>
                </a:cubicBezTo>
                <a:cubicBezTo>
                  <a:pt x="3181045" y="403500"/>
                  <a:pt x="3172088" y="409497"/>
                  <a:pt x="3162300" y="413692"/>
                </a:cubicBezTo>
                <a:cubicBezTo>
                  <a:pt x="3149833" y="419035"/>
                  <a:pt x="3136332" y="421913"/>
                  <a:pt x="3124200" y="427979"/>
                </a:cubicBezTo>
                <a:cubicBezTo>
                  <a:pt x="3110805" y="434677"/>
                  <a:pt x="3099315" y="444744"/>
                  <a:pt x="3086100" y="451792"/>
                </a:cubicBezTo>
                <a:cubicBezTo>
                  <a:pt x="3075433" y="457481"/>
                  <a:pt x="3063408" y="460347"/>
                  <a:pt x="3052763" y="466079"/>
                </a:cubicBezTo>
                <a:cubicBezTo>
                  <a:pt x="3042684" y="471506"/>
                  <a:pt x="3034004" y="479239"/>
                  <a:pt x="3024188" y="485129"/>
                </a:cubicBezTo>
                <a:cubicBezTo>
                  <a:pt x="3018100" y="488782"/>
                  <a:pt x="3011663" y="491857"/>
                  <a:pt x="3005138" y="494654"/>
                </a:cubicBezTo>
                <a:cubicBezTo>
                  <a:pt x="2987360" y="502273"/>
                  <a:pt x="2990752" y="496307"/>
                  <a:pt x="2971800" y="508942"/>
                </a:cubicBezTo>
                <a:cubicBezTo>
                  <a:pt x="2953472" y="521161"/>
                  <a:pt x="2927123" y="542819"/>
                  <a:pt x="2905125" y="556567"/>
                </a:cubicBezTo>
                <a:cubicBezTo>
                  <a:pt x="2897276" y="561473"/>
                  <a:pt x="2889350" y="566262"/>
                  <a:pt x="2881313" y="570854"/>
                </a:cubicBezTo>
                <a:cubicBezTo>
                  <a:pt x="2867122" y="578963"/>
                  <a:pt x="2851526" y="584860"/>
                  <a:pt x="2838450" y="594667"/>
                </a:cubicBezTo>
                <a:cubicBezTo>
                  <a:pt x="2832100" y="599429"/>
                  <a:pt x="2825543" y="603928"/>
                  <a:pt x="2819400" y="608954"/>
                </a:cubicBezTo>
                <a:cubicBezTo>
                  <a:pt x="2808072" y="618222"/>
                  <a:pt x="2798241" y="629410"/>
                  <a:pt x="2786063" y="637529"/>
                </a:cubicBezTo>
                <a:cubicBezTo>
                  <a:pt x="2778950" y="642271"/>
                  <a:pt x="2770188" y="643879"/>
                  <a:pt x="2762250" y="647054"/>
                </a:cubicBezTo>
                <a:cubicBezTo>
                  <a:pt x="2757488" y="651817"/>
                  <a:pt x="2753567" y="657606"/>
                  <a:pt x="2747963" y="661342"/>
                </a:cubicBezTo>
                <a:cubicBezTo>
                  <a:pt x="2743786" y="664127"/>
                  <a:pt x="2737595" y="662968"/>
                  <a:pt x="2733675" y="666104"/>
                </a:cubicBezTo>
                <a:cubicBezTo>
                  <a:pt x="2703774" y="690024"/>
                  <a:pt x="2748851" y="674217"/>
                  <a:pt x="2705100" y="685154"/>
                </a:cubicBezTo>
                <a:cubicBezTo>
                  <a:pt x="2698750" y="689917"/>
                  <a:pt x="2692942" y="695504"/>
                  <a:pt x="2686050" y="699442"/>
                </a:cubicBezTo>
                <a:cubicBezTo>
                  <a:pt x="2681692" y="701933"/>
                  <a:pt x="2675683" y="701068"/>
                  <a:pt x="2671763" y="704204"/>
                </a:cubicBezTo>
                <a:cubicBezTo>
                  <a:pt x="2667293" y="707780"/>
                  <a:pt x="2667208" y="715652"/>
                  <a:pt x="2662238" y="718492"/>
                </a:cubicBezTo>
                <a:cubicBezTo>
                  <a:pt x="2655210" y="722508"/>
                  <a:pt x="2646327" y="721498"/>
                  <a:pt x="2638425" y="723254"/>
                </a:cubicBezTo>
                <a:cubicBezTo>
                  <a:pt x="2632035" y="724674"/>
                  <a:pt x="2625725" y="726429"/>
                  <a:pt x="2619375" y="728017"/>
                </a:cubicBezTo>
                <a:cubicBezTo>
                  <a:pt x="2614613" y="731192"/>
                  <a:pt x="2610371" y="735341"/>
                  <a:pt x="2605088" y="737542"/>
                </a:cubicBezTo>
                <a:cubicBezTo>
                  <a:pt x="2591186" y="743334"/>
                  <a:pt x="2577080" y="749353"/>
                  <a:pt x="2562225" y="751829"/>
                </a:cubicBezTo>
                <a:cubicBezTo>
                  <a:pt x="2525666" y="757923"/>
                  <a:pt x="2543119" y="754698"/>
                  <a:pt x="2509838" y="761354"/>
                </a:cubicBezTo>
                <a:cubicBezTo>
                  <a:pt x="2498725" y="766117"/>
                  <a:pt x="2487970" y="771819"/>
                  <a:pt x="2476500" y="775642"/>
                </a:cubicBezTo>
                <a:cubicBezTo>
                  <a:pt x="2467843" y="778528"/>
                  <a:pt x="2431297" y="783571"/>
                  <a:pt x="2424113" y="785167"/>
                </a:cubicBezTo>
                <a:cubicBezTo>
                  <a:pt x="2419212" y="786256"/>
                  <a:pt x="2414695" y="788711"/>
                  <a:pt x="2409825" y="789929"/>
                </a:cubicBezTo>
                <a:cubicBezTo>
                  <a:pt x="2389278" y="795066"/>
                  <a:pt x="2368460" y="799080"/>
                  <a:pt x="2347913" y="804217"/>
                </a:cubicBezTo>
                <a:cubicBezTo>
                  <a:pt x="2301023" y="815939"/>
                  <a:pt x="2383665" y="800638"/>
                  <a:pt x="2305050" y="813742"/>
                </a:cubicBezTo>
                <a:cubicBezTo>
                  <a:pt x="2256464" y="833177"/>
                  <a:pt x="2308856" y="813464"/>
                  <a:pt x="2243138" y="832792"/>
                </a:cubicBezTo>
                <a:cubicBezTo>
                  <a:pt x="2175379" y="852721"/>
                  <a:pt x="2226058" y="843856"/>
                  <a:pt x="2162175" y="851842"/>
                </a:cubicBezTo>
                <a:cubicBezTo>
                  <a:pt x="2134180" y="859841"/>
                  <a:pt x="2110882" y="867469"/>
                  <a:pt x="2081213" y="870892"/>
                </a:cubicBezTo>
                <a:cubicBezTo>
                  <a:pt x="2055931" y="873809"/>
                  <a:pt x="2030413" y="874067"/>
                  <a:pt x="2005013" y="875654"/>
                </a:cubicBezTo>
                <a:lnTo>
                  <a:pt x="595313" y="866129"/>
                </a:lnTo>
                <a:cubicBezTo>
                  <a:pt x="517466" y="865226"/>
                  <a:pt x="439683" y="860922"/>
                  <a:pt x="361950" y="856604"/>
                </a:cubicBezTo>
                <a:cubicBezTo>
                  <a:pt x="343915" y="855602"/>
                  <a:pt x="339181" y="851459"/>
                  <a:pt x="323850" y="847079"/>
                </a:cubicBezTo>
                <a:cubicBezTo>
                  <a:pt x="317556" y="845281"/>
                  <a:pt x="311150" y="843904"/>
                  <a:pt x="304800" y="842317"/>
                </a:cubicBezTo>
                <a:cubicBezTo>
                  <a:pt x="278668" y="822717"/>
                  <a:pt x="292798" y="828747"/>
                  <a:pt x="257175" y="823267"/>
                </a:cubicBezTo>
                <a:cubicBezTo>
                  <a:pt x="246080" y="821560"/>
                  <a:pt x="193675" y="803423"/>
                  <a:pt x="180975" y="799454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  <a:alpha val="40000"/>
            </a:schemeClr>
          </a:solidFill>
          <a:ln>
            <a:solidFill>
              <a:schemeClr val="tx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B7CBBF45-BDD9-42F0-B420-C0D8A3920D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19A74A-3F5A-45C1-B975-3790B5708A75}" type="datetime1">
              <a:rPr lang="de-DE" smtClean="0"/>
              <a:t>10.10.2019</a:t>
            </a:fld>
            <a:endParaRPr lang="de-DE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B57B41BF-1974-4303-A039-4340FA091A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Raka Adrianto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9F9E059-9416-4DA4-BA63-EE03F62E1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fr-FR" smtClean="0"/>
              <a:pPr/>
              <a:t>3</a:t>
            </a:fld>
            <a:endParaRPr lang="fr-FR" dirty="0"/>
          </a:p>
        </p:txBody>
      </p:sp>
      <p:sp>
        <p:nvSpPr>
          <p:cNvPr id="9" name="TextBox 8"/>
          <p:cNvSpPr txBox="1"/>
          <p:nvPr/>
        </p:nvSpPr>
        <p:spPr>
          <a:xfrm>
            <a:off x="920269" y="3917657"/>
            <a:ext cx="14396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3">
                    <a:lumMod val="50000"/>
                  </a:schemeClr>
                </a:solidFill>
                <a:latin typeface="+mj-lt"/>
                <a:cs typeface="Arial" panose="020B0604020202020204" pitchFamily="34" charset="0"/>
              </a:rPr>
              <a:t>Sulfidic tailings</a:t>
            </a:r>
          </a:p>
        </p:txBody>
      </p:sp>
      <p:pic>
        <p:nvPicPr>
          <p:cNvPr id="13" name="Picture 12" descr="Image result for dam symbol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rgbClr val="6F6F64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9486" y="1880941"/>
            <a:ext cx="1796855" cy="81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3658750" y="5206156"/>
            <a:ext cx="17515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3">
                    <a:lumMod val="50000"/>
                  </a:schemeClr>
                </a:solidFill>
                <a:latin typeface="+mj-lt"/>
                <a:cs typeface="Arial" panose="020B0604020202020204" pitchFamily="34" charset="0"/>
              </a:rPr>
              <a:t>As secondary resources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856098" y="2735197"/>
            <a:ext cx="11206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3">
                    <a:lumMod val="50000"/>
                  </a:schemeClr>
                </a:solidFill>
                <a:latin typeface="+mj-lt"/>
                <a:cs typeface="Arial" panose="020B0604020202020204" pitchFamily="34" charset="0"/>
              </a:rPr>
              <a:t>Storage</a:t>
            </a:r>
          </a:p>
        </p:txBody>
      </p:sp>
      <p:pic>
        <p:nvPicPr>
          <p:cNvPr id="16" name="Picture 10" descr="Related image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rgbClr val="6F6F64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6106" y="3739434"/>
            <a:ext cx="633902" cy="631085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6751927" y="5209309"/>
            <a:ext cx="12898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3">
                    <a:lumMod val="50000"/>
                  </a:schemeClr>
                </a:solidFill>
                <a:latin typeface="+mj-lt"/>
                <a:cs typeface="Arial" panose="020B0604020202020204" pitchFamily="34" charset="0"/>
              </a:rPr>
              <a:t>Valorized products</a:t>
            </a:r>
          </a:p>
        </p:txBody>
      </p:sp>
      <p:sp>
        <p:nvSpPr>
          <p:cNvPr id="18" name="Chevron 17"/>
          <p:cNvSpPr/>
          <p:nvPr/>
        </p:nvSpPr>
        <p:spPr>
          <a:xfrm>
            <a:off x="2696852" y="2974135"/>
            <a:ext cx="633707" cy="574210"/>
          </a:xfrm>
          <a:prstGeom prst="chevron">
            <a:avLst>
              <a:gd name="adj" fmla="val 36580"/>
            </a:avLst>
          </a:prstGeom>
          <a:solidFill>
            <a:srgbClr val="1F407A"/>
          </a:solidFill>
          <a:ln w="25400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pic>
        <p:nvPicPr>
          <p:cNvPr id="19" name="Picture 16" descr="Image result for landfill symbol"/>
          <p:cNvPicPr>
            <a:picLocks noChangeAspect="1" noChangeArrowheads="1"/>
          </p:cNvPicPr>
          <p:nvPr/>
        </p:nvPicPr>
        <p:blipFill>
          <a:blip r:embed="rId5" cstate="print">
            <a:duotone>
              <a:srgbClr val="6F6F64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0279" y="1721581"/>
            <a:ext cx="886722" cy="886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6751927" y="2739478"/>
            <a:ext cx="13034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3">
                    <a:lumMod val="50000"/>
                  </a:schemeClr>
                </a:solidFill>
                <a:latin typeface="+mj-lt"/>
                <a:cs typeface="Arial" panose="020B0604020202020204" pitchFamily="34" charset="0"/>
              </a:rPr>
              <a:t>Existing discharge</a:t>
            </a:r>
          </a:p>
        </p:txBody>
      </p:sp>
      <p:pic>
        <p:nvPicPr>
          <p:cNvPr id="21" name="Picture 2" descr="Image result for chemical science lab">
            <a:extLst>
              <a:ext uri="{FF2B5EF4-FFF2-40B4-BE49-F238E27FC236}">
                <a16:creationId xmlns:a16="http://schemas.microsoft.com/office/drawing/2014/main" id="{9AC8B85A-EFDF-4636-886A-5B1E097572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833" r="12991" b="13159"/>
          <a:stretch/>
        </p:blipFill>
        <p:spPr bwMode="auto">
          <a:xfrm>
            <a:off x="3734340" y="3812335"/>
            <a:ext cx="1572001" cy="1220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0" descr="Related image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rgbClr val="6F6F64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2847" y="3777094"/>
            <a:ext cx="633902" cy="631085"/>
          </a:xfrm>
          <a:prstGeom prst="rect">
            <a:avLst/>
          </a:prstGeom>
          <a:noFill/>
        </p:spPr>
      </p:pic>
      <p:pic>
        <p:nvPicPr>
          <p:cNvPr id="25" name="Picture 10" descr="Related image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rgbClr val="6F6F64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6606" y="4439480"/>
            <a:ext cx="633902" cy="631085"/>
          </a:xfrm>
          <a:prstGeom prst="rect">
            <a:avLst/>
          </a:prstGeom>
          <a:noFill/>
        </p:spPr>
      </p:pic>
      <p:sp>
        <p:nvSpPr>
          <p:cNvPr id="26" name="Chevron 25"/>
          <p:cNvSpPr/>
          <p:nvPr/>
        </p:nvSpPr>
        <p:spPr>
          <a:xfrm>
            <a:off x="5743812" y="2974135"/>
            <a:ext cx="633707" cy="574210"/>
          </a:xfrm>
          <a:prstGeom prst="chevron">
            <a:avLst>
              <a:gd name="adj" fmla="val 36580"/>
            </a:avLst>
          </a:prstGeom>
          <a:solidFill>
            <a:srgbClr val="1F407A"/>
          </a:solidFill>
          <a:ln w="25400" cap="rnd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8547616" y="1975276"/>
            <a:ext cx="1859829" cy="510778"/>
          </a:xfrm>
          <a:prstGeom prst="flowChartAlternateProcess">
            <a:avLst/>
          </a:prstGeom>
          <a:solidFill>
            <a:schemeClr val="accent3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Status Quo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8547616" y="3739434"/>
            <a:ext cx="2988086" cy="510778"/>
          </a:xfrm>
          <a:prstGeom prst="flowChartAlternateProcess">
            <a:avLst/>
          </a:prstGeom>
          <a:solidFill>
            <a:schemeClr val="accent3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Resource recovery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66572" y="2009328"/>
            <a:ext cx="1971828" cy="442674"/>
          </a:xfrm>
          <a:prstGeom prst="flowChartAlternateProcess">
            <a:avLst/>
          </a:prstGeom>
          <a:solidFill>
            <a:srgbClr val="1F407A"/>
          </a:solidFill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+mj-lt"/>
              </a:rPr>
              <a:t>Today’s focus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DE707D-5EBC-4398-AF02-2EAE26A5E553}"/>
              </a:ext>
            </a:extLst>
          </p:cNvPr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 flipH="1">
            <a:off x="1007034" y="2772432"/>
            <a:ext cx="1266115" cy="98561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793490" y="4320771"/>
            <a:ext cx="3129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1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7090734" y="4901532"/>
            <a:ext cx="3129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2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885350" y="4322818"/>
            <a:ext cx="3129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n</a:t>
            </a:r>
          </a:p>
        </p:txBody>
      </p:sp>
    </p:spTree>
    <p:extLst>
      <p:ext uri="{BB962C8B-B14F-4D97-AF65-F5344CB8AC3E}">
        <p14:creationId xmlns:p14="http://schemas.microsoft.com/office/powerpoint/2010/main" val="31591970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C935FE6-E7DA-4057-911E-C1C747331D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6658" y="1812898"/>
            <a:ext cx="5323542" cy="2078066"/>
          </a:xfrm>
        </p:spPr>
        <p:txBody>
          <a:bodyPr/>
          <a:lstStyle/>
          <a:p>
            <a:pPr marL="0" indent="0">
              <a:buNone/>
            </a:pPr>
            <a:r>
              <a:rPr lang="en-GB" sz="4000" b="1" dirty="0">
                <a:solidFill>
                  <a:srgbClr val="1F407A"/>
                </a:solidFill>
              </a:rPr>
              <a:t>Why?</a:t>
            </a:r>
          </a:p>
          <a:p>
            <a:pPr marL="0" indent="0">
              <a:buNone/>
            </a:pPr>
            <a:r>
              <a:rPr lang="en-GB" dirty="0"/>
              <a:t>To update it with relevant </a:t>
            </a:r>
            <a:r>
              <a:rPr lang="en-GB" i="1" dirty="0"/>
              <a:t>parameters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34765F5-9BD7-4AF0-BBA3-30D902D67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Aim: parameterizing tailings storage </a:t>
            </a:r>
            <a:endParaRPr lang="fr-FR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D54CA942-3922-49FE-8279-274597E293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825E1-43EC-489E-93DB-EF0D5F99DAAF}" type="datetime1">
              <a:rPr lang="de-DE" smtClean="0"/>
              <a:t>10.10.2019</a:t>
            </a:fld>
            <a:endParaRPr lang="de-DE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678A0989-CB01-4F09-9A21-BDCE10961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Raka Adrianto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8C194F19-B721-4E1A-944E-5341EF699A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fr-FR" smtClean="0"/>
              <a:pPr/>
              <a:t>4</a:t>
            </a:fld>
            <a:endParaRPr lang="fr-FR" dirty="0"/>
          </a:p>
        </p:txBody>
      </p:sp>
      <p:sp>
        <p:nvSpPr>
          <p:cNvPr id="8" name="TextBox 7"/>
          <p:cNvSpPr txBox="1"/>
          <p:nvPr/>
        </p:nvSpPr>
        <p:spPr>
          <a:xfrm>
            <a:off x="431800" y="5049938"/>
            <a:ext cx="37158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75000"/>
                  </a:schemeClr>
                </a:solidFill>
                <a:cs typeface="Arial" panose="020B0604020202020204" pitchFamily="34" charset="0"/>
              </a:rPr>
              <a:t>Source: </a:t>
            </a:r>
            <a:r>
              <a:rPr lang="en-US" sz="1400" dirty="0" err="1">
                <a:solidFill>
                  <a:schemeClr val="bg1">
                    <a:lumMod val="75000"/>
                  </a:schemeClr>
                </a:solidFill>
                <a:cs typeface="Arial" panose="020B0604020202020204" pitchFamily="34" charset="0"/>
              </a:rPr>
              <a:t>Kalgoorlie</a:t>
            </a:r>
            <a:r>
              <a:rPr lang="en-US" sz="1400" dirty="0">
                <a:solidFill>
                  <a:schemeClr val="bg1">
                    <a:lumMod val="75000"/>
                  </a:schemeClr>
                </a:solidFill>
                <a:cs typeface="Arial" panose="020B0604020202020204" pitchFamily="34" charset="0"/>
              </a:rPr>
              <a:t> Tailings Facility, 2013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6666577" y="3483863"/>
            <a:ext cx="4038600" cy="2421487"/>
          </a:xfrm>
          <a:prstGeom prst="roundRect">
            <a:avLst>
              <a:gd name="adj" fmla="val 11272"/>
            </a:avLst>
          </a:prstGeom>
          <a:solidFill>
            <a:schemeClr val="tx2">
              <a:lumMod val="20000"/>
              <a:lumOff val="80000"/>
            </a:schemeClr>
          </a:solidFill>
          <a:ln w="38100">
            <a:solidFill>
              <a:srgbClr val="1F4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1F407A"/>
                </a:solidFill>
              </a:rPr>
              <a:t>Tailings storage </a:t>
            </a:r>
          </a:p>
          <a:p>
            <a:pPr algn="ctr"/>
            <a:r>
              <a:rPr lang="en-US" sz="2800" dirty="0">
                <a:solidFill>
                  <a:srgbClr val="1F407A"/>
                </a:solidFill>
              </a:rPr>
              <a:t>facility</a:t>
            </a:r>
          </a:p>
        </p:txBody>
      </p:sp>
      <p:sp>
        <p:nvSpPr>
          <p:cNvPr id="13" name="Up Arrow 12"/>
          <p:cNvSpPr/>
          <p:nvPr/>
        </p:nvSpPr>
        <p:spPr>
          <a:xfrm rot="7210971">
            <a:off x="6116410" y="3998926"/>
            <a:ext cx="461211" cy="374846"/>
          </a:xfrm>
          <a:prstGeom prst="up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Up Arrow 13"/>
          <p:cNvSpPr/>
          <p:nvPr/>
        </p:nvSpPr>
        <p:spPr>
          <a:xfrm rot="7210971">
            <a:off x="6122952" y="4586066"/>
            <a:ext cx="461211" cy="374846"/>
          </a:xfrm>
          <a:prstGeom prst="up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489286" y="5550317"/>
            <a:ext cx="40623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dirty="0">
                <a:solidFill>
                  <a:srgbClr val="1F407A"/>
                </a:solidFill>
              </a:rPr>
              <a:t>Un-boxing the “black” box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136572" y="3276755"/>
            <a:ext cx="1352881" cy="442674"/>
          </a:xfrm>
          <a:prstGeom prst="flowChartAlternateProcess">
            <a:avLst/>
          </a:prstGeom>
          <a:solidFill>
            <a:schemeClr val="accent3"/>
          </a:solidFill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+mj-lt"/>
              </a:rPr>
              <a:t>Input 1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0141941" y="3854180"/>
            <a:ext cx="1352881" cy="442674"/>
          </a:xfrm>
          <a:prstGeom prst="flowChartAlternateProcess">
            <a:avLst/>
          </a:prstGeom>
          <a:solidFill>
            <a:schemeClr val="accent3"/>
          </a:solidFill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+mj-lt"/>
              </a:rPr>
              <a:t>Output 1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0148841" y="4558081"/>
            <a:ext cx="1352881" cy="442674"/>
          </a:xfrm>
          <a:prstGeom prst="flowChartAlternateProcess">
            <a:avLst/>
          </a:prstGeom>
          <a:solidFill>
            <a:schemeClr val="accent3"/>
          </a:solidFill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+mj-lt"/>
              </a:rPr>
              <a:t>Output 2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0141941" y="5261981"/>
            <a:ext cx="1352881" cy="442674"/>
          </a:xfrm>
          <a:prstGeom prst="flowChartAlternateProcess">
            <a:avLst/>
          </a:prstGeom>
          <a:solidFill>
            <a:schemeClr val="accent3"/>
          </a:solidFill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+mj-lt"/>
              </a:rPr>
              <a:t>… n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789060" y="3276755"/>
            <a:ext cx="1352881" cy="442674"/>
          </a:xfrm>
          <a:prstGeom prst="flowChartAlternateProcess">
            <a:avLst/>
          </a:prstGeom>
          <a:solidFill>
            <a:schemeClr val="accent3"/>
          </a:solidFill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+mj-lt"/>
              </a:rPr>
              <a:t>Input 2</a:t>
            </a:r>
          </a:p>
        </p:txBody>
      </p:sp>
      <p:cxnSp>
        <p:nvCxnSpPr>
          <p:cNvPr id="7" name="Elbow Connector 6"/>
          <p:cNvCxnSpPr>
            <a:stCxn id="17" idx="3"/>
            <a:endCxn id="18" idx="3"/>
          </p:cNvCxnSpPr>
          <p:nvPr/>
        </p:nvCxnSpPr>
        <p:spPr>
          <a:xfrm flipH="1">
            <a:off x="11494822" y="4779418"/>
            <a:ext cx="6900" cy="703900"/>
          </a:xfrm>
          <a:prstGeom prst="bentConnector3">
            <a:avLst>
              <a:gd name="adj1" fmla="val -3313043"/>
            </a:avLst>
          </a:prstGeom>
          <a:ln w="19050">
            <a:solidFill>
              <a:schemeClr val="accent3">
                <a:lumMod val="60000"/>
                <a:lumOff val="40000"/>
              </a:schemeClr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ounded Rectangle 19"/>
          <p:cNvSpPr/>
          <p:nvPr/>
        </p:nvSpPr>
        <p:spPr>
          <a:xfrm>
            <a:off x="431799" y="1836130"/>
            <a:ext cx="5559425" cy="3127047"/>
          </a:xfrm>
          <a:prstGeom prst="roundRect">
            <a:avLst>
              <a:gd name="adj" fmla="val 8987"/>
            </a:avLst>
          </a:prstGeom>
          <a:blipFill>
            <a:blip r:embed="rId2"/>
            <a:srcRect/>
            <a:stretch>
              <a:fillRect b="-11619"/>
            </a:stretch>
          </a:blipFill>
          <a:ln w="38100">
            <a:solidFill>
              <a:srgbClr val="1F4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rgbClr val="1F407A"/>
              </a:solidFill>
            </a:endParaRPr>
          </a:p>
        </p:txBody>
      </p:sp>
      <p:cxnSp>
        <p:nvCxnSpPr>
          <p:cNvPr id="21" name="Elbow Connector 20"/>
          <p:cNvCxnSpPr/>
          <p:nvPr/>
        </p:nvCxnSpPr>
        <p:spPr>
          <a:xfrm rot="16200000" flipH="1">
            <a:off x="9376879" y="3368362"/>
            <a:ext cx="2206563" cy="2029321"/>
          </a:xfrm>
          <a:prstGeom prst="bentConnector4">
            <a:avLst>
              <a:gd name="adj1" fmla="val -6691"/>
              <a:gd name="adj2" fmla="val 116663"/>
            </a:avLst>
          </a:prstGeom>
          <a:ln w="19050">
            <a:solidFill>
              <a:schemeClr val="accent3">
                <a:lumMod val="60000"/>
                <a:lumOff val="40000"/>
              </a:schemeClr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63335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60AED32-2710-44B4-9903-5AD470B4CF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Workflow</a:t>
            </a:r>
            <a:endParaRPr lang="fr-FR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BF199280-74E3-4058-9E44-5AD7A12EFD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0D70CD-5640-4AF3-BE24-F5B9131EB8BC}" type="datetime1">
              <a:rPr lang="de-DE" smtClean="0"/>
              <a:t>10.10.2019</a:t>
            </a:fld>
            <a:endParaRPr lang="de-DE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F064B714-7D80-4688-B759-B61A1EF0C8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Raka Adrianto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C787B204-DCAB-4426-9160-E46EF24AE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fr-FR" smtClean="0"/>
              <a:pPr/>
              <a:t>5</a:t>
            </a:fld>
            <a:endParaRPr lang="fr-FR" dirty="0"/>
          </a:p>
        </p:txBody>
      </p:sp>
      <p:sp>
        <p:nvSpPr>
          <p:cNvPr id="15" name="TextBox 14"/>
          <p:cNvSpPr txBox="1"/>
          <p:nvPr/>
        </p:nvSpPr>
        <p:spPr>
          <a:xfrm>
            <a:off x="3090111" y="3621303"/>
            <a:ext cx="5672889" cy="646986"/>
          </a:xfrm>
          <a:prstGeom prst="flowChartAlternateProcess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Water quality prediction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774238" y="1801251"/>
            <a:ext cx="4304633" cy="1191816"/>
          </a:xfrm>
          <a:prstGeom prst="flowChartAlternateProcess">
            <a:avLst/>
          </a:prstGeom>
          <a:solidFill>
            <a:srgbClr val="157CD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Life cycle </a:t>
            </a:r>
            <a:br>
              <a:rPr lang="en-US" sz="3200" dirty="0">
                <a:solidFill>
                  <a:schemeClr val="bg1"/>
                </a:solidFill>
              </a:rPr>
            </a:br>
            <a:r>
              <a:rPr lang="en-US" sz="3200" dirty="0">
                <a:solidFill>
                  <a:schemeClr val="bg1"/>
                </a:solidFill>
              </a:rPr>
              <a:t>impact assessment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544053" y="4884262"/>
            <a:ext cx="9496926" cy="578882"/>
          </a:xfrm>
          <a:prstGeom prst="flowChartAlternateProcess">
            <a:avLst/>
          </a:prstGeom>
          <a:noFill/>
          <a:ln w="38100">
            <a:solidFill>
              <a:srgbClr val="1F407A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783605" y="5112151"/>
            <a:ext cx="5470358" cy="646986"/>
          </a:xfrm>
          <a:prstGeom prst="flowChartAlternateProcess">
            <a:avLst/>
          </a:prstGeom>
          <a:solidFill>
            <a:srgbClr val="1F407A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Data preparation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740316" y="5112151"/>
            <a:ext cx="3014578" cy="646986"/>
          </a:xfrm>
          <a:prstGeom prst="flowChartAlternateProcess">
            <a:avLst/>
          </a:prstGeom>
          <a:pattFill prst="pct70">
            <a:fgClr>
              <a:srgbClr val="1F407A"/>
            </a:fgClr>
            <a:bgClr>
              <a:schemeClr val="bg1"/>
            </a:bgClr>
          </a:patt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Geo statistics</a:t>
            </a:r>
          </a:p>
        </p:txBody>
      </p:sp>
      <p:sp>
        <p:nvSpPr>
          <p:cNvPr id="20" name="Up Arrow 19"/>
          <p:cNvSpPr/>
          <p:nvPr/>
        </p:nvSpPr>
        <p:spPr>
          <a:xfrm>
            <a:off x="5695948" y="3097786"/>
            <a:ext cx="461211" cy="374846"/>
          </a:xfrm>
          <a:prstGeom prst="up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Up Arrow 20"/>
          <p:cNvSpPr/>
          <p:nvPr/>
        </p:nvSpPr>
        <p:spPr>
          <a:xfrm>
            <a:off x="5647823" y="4366390"/>
            <a:ext cx="461211" cy="374846"/>
          </a:xfrm>
          <a:prstGeom prst="up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/>
          <p:cNvSpPr/>
          <p:nvPr/>
        </p:nvSpPr>
        <p:spPr>
          <a:xfrm>
            <a:off x="431800" y="5037221"/>
            <a:ext cx="518437" cy="518437"/>
          </a:xfrm>
          <a:prstGeom prst="ellipse">
            <a:avLst/>
          </a:prstGeom>
          <a:noFill/>
          <a:ln>
            <a:solidFill>
              <a:srgbClr val="1F40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1F407A"/>
                </a:solidFill>
              </a:rPr>
              <a:t>1</a:t>
            </a:r>
          </a:p>
        </p:txBody>
      </p:sp>
      <p:sp>
        <p:nvSpPr>
          <p:cNvPr id="23" name="Oval 22"/>
          <p:cNvSpPr/>
          <p:nvPr/>
        </p:nvSpPr>
        <p:spPr>
          <a:xfrm>
            <a:off x="2048040" y="3685576"/>
            <a:ext cx="518437" cy="518437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2"/>
                </a:solidFill>
              </a:rPr>
              <a:t>2</a:t>
            </a:r>
          </a:p>
        </p:txBody>
      </p:sp>
      <p:sp>
        <p:nvSpPr>
          <p:cNvPr id="24" name="Oval 23"/>
          <p:cNvSpPr/>
          <p:nvPr/>
        </p:nvSpPr>
        <p:spPr>
          <a:xfrm>
            <a:off x="2892513" y="2137940"/>
            <a:ext cx="518437" cy="518437"/>
          </a:xfrm>
          <a:prstGeom prst="ellipse">
            <a:avLst/>
          </a:prstGeom>
          <a:noFill/>
          <a:ln>
            <a:solidFill>
              <a:srgbClr val="157C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157CD1"/>
                </a:solidFill>
              </a:rPr>
              <a:t>3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534401" y="2046560"/>
            <a:ext cx="24023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3">
                    <a:lumMod val="50000"/>
                  </a:schemeClr>
                </a:solidFill>
              </a:rPr>
              <a:t>Species emission into surroundings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9127958" y="3590852"/>
            <a:ext cx="24584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3">
                    <a:lumMod val="50000"/>
                  </a:schemeClr>
                </a:solidFill>
              </a:rPr>
              <a:t>Future tailings behavior (long term)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8235076" y="5822074"/>
            <a:ext cx="23782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solidFill>
                  <a:schemeClr val="bg1">
                    <a:lumMod val="65000"/>
                  </a:schemeClr>
                </a:solidFill>
              </a:rPr>
              <a:t>Details in the appendix</a:t>
            </a:r>
          </a:p>
        </p:txBody>
      </p:sp>
    </p:spTree>
    <p:extLst>
      <p:ext uri="{BB962C8B-B14F-4D97-AF65-F5344CB8AC3E}">
        <p14:creationId xmlns:p14="http://schemas.microsoft.com/office/powerpoint/2010/main" val="40715239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E7D9CC-B5DD-42EA-809C-A1999ABCEE80}" type="datetime1">
              <a:rPr lang="de-DE" smtClean="0"/>
              <a:t>10.10.2019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Raka Adrianto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fr-FR" smtClean="0"/>
              <a:pPr/>
              <a:t>6</a:t>
            </a:fld>
            <a:endParaRPr lang="fr-FR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Trial: </a:t>
            </a:r>
            <a:r>
              <a:rPr lang="en-US" dirty="0" smtClean="0"/>
              <a:t>hypothetical </a:t>
            </a:r>
            <a:r>
              <a:rPr lang="en-US" dirty="0"/>
              <a:t>dataset (in S-</a:t>
            </a:r>
            <a:r>
              <a:rPr lang="en-US" dirty="0" err="1"/>
              <a:t>GeMS</a:t>
            </a:r>
            <a:r>
              <a:rPr lang="en-US" dirty="0"/>
              <a:t>)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60939" y="1749995"/>
            <a:ext cx="3664627" cy="2259612"/>
          </a:xfrm>
          <a:prstGeom prst="roundRect">
            <a:avLst>
              <a:gd name="adj" fmla="val 5105"/>
            </a:avLst>
          </a:prstGeom>
        </p:spPr>
      </p:pic>
      <p:sp>
        <p:nvSpPr>
          <p:cNvPr id="9" name="Rectangle 8"/>
          <p:cNvSpPr/>
          <p:nvPr/>
        </p:nvSpPr>
        <p:spPr>
          <a:xfrm>
            <a:off x="4011058" y="3210119"/>
            <a:ext cx="795298" cy="729983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/>
          <p:cNvGrpSpPr/>
          <p:nvPr/>
        </p:nvGrpSpPr>
        <p:grpSpPr>
          <a:xfrm>
            <a:off x="6431983" y="1589515"/>
            <a:ext cx="4293614" cy="2530553"/>
            <a:chOff x="6881054" y="1625143"/>
            <a:chExt cx="4293614" cy="2530553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81054" y="1625143"/>
              <a:ext cx="4264638" cy="2530553"/>
            </a:xfrm>
            <a:prstGeom prst="rect">
              <a:avLst/>
            </a:prstGeom>
          </p:spPr>
        </p:pic>
        <p:sp>
          <p:nvSpPr>
            <p:cNvPr id="12" name="Rectangle 11"/>
            <p:cNvSpPr/>
            <p:nvPr/>
          </p:nvSpPr>
          <p:spPr>
            <a:xfrm>
              <a:off x="10379370" y="3290242"/>
              <a:ext cx="795298" cy="72998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5191375" y="3001488"/>
            <a:ext cx="1179330" cy="788541"/>
            <a:chOff x="5518178" y="2890418"/>
            <a:chExt cx="1179330" cy="788541"/>
          </a:xfrm>
        </p:grpSpPr>
        <p:cxnSp>
          <p:nvCxnSpPr>
            <p:cNvPr id="15" name="Straight Arrow Connector 14"/>
            <p:cNvCxnSpPr/>
            <p:nvPr/>
          </p:nvCxnSpPr>
          <p:spPr>
            <a:xfrm>
              <a:off x="6016598" y="3503919"/>
              <a:ext cx="680910" cy="151313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 flipH="1">
              <a:off x="5518178" y="3503919"/>
              <a:ext cx="498421" cy="17504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/>
            <p:nvPr/>
          </p:nvCxnSpPr>
          <p:spPr>
            <a:xfrm flipV="1">
              <a:off x="6016598" y="2890418"/>
              <a:ext cx="0" cy="613502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/>
          <p:cNvSpPr txBox="1"/>
          <p:nvPr/>
        </p:nvSpPr>
        <p:spPr>
          <a:xfrm>
            <a:off x="5104440" y="335095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084560" y="335095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737137" y="290159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</a:t>
            </a:r>
          </a:p>
        </p:txBody>
      </p:sp>
      <p:grpSp>
        <p:nvGrpSpPr>
          <p:cNvPr id="42" name="Group 41"/>
          <p:cNvGrpSpPr/>
          <p:nvPr/>
        </p:nvGrpSpPr>
        <p:grpSpPr>
          <a:xfrm>
            <a:off x="10590777" y="1685381"/>
            <a:ext cx="1202009" cy="1865021"/>
            <a:chOff x="5465305" y="1500160"/>
            <a:chExt cx="1202009" cy="1865021"/>
          </a:xfrm>
        </p:grpSpPr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65305" y="1500160"/>
              <a:ext cx="1017491" cy="1804780"/>
            </a:xfrm>
            <a:prstGeom prst="rect">
              <a:avLst/>
            </a:prstGeom>
          </p:spPr>
        </p:pic>
        <p:sp>
          <p:nvSpPr>
            <p:cNvPr id="29" name="TextBox 28"/>
            <p:cNvSpPr txBox="1"/>
            <p:nvPr/>
          </p:nvSpPr>
          <p:spPr>
            <a:xfrm>
              <a:off x="6049827" y="1500160"/>
              <a:ext cx="615874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0.5067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6049827" y="1761770"/>
              <a:ext cx="615874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0.4222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6049827" y="2052446"/>
              <a:ext cx="615874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0.3378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6049827" y="2310440"/>
              <a:ext cx="615874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0.2533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6051440" y="2578496"/>
              <a:ext cx="615874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0.1689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6057336" y="2850374"/>
              <a:ext cx="537327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0.084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6052024" y="3103571"/>
              <a:ext cx="263214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0</a:t>
              </a:r>
            </a:p>
          </p:txBody>
        </p:sp>
      </p:grpSp>
      <p:pic>
        <p:nvPicPr>
          <p:cNvPr id="36" name="Picture 3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75973" y="4306767"/>
            <a:ext cx="3193059" cy="2094513"/>
          </a:xfrm>
          <a:prstGeom prst="roundRect">
            <a:avLst>
              <a:gd name="adj" fmla="val 3329"/>
            </a:avLst>
          </a:prstGeom>
        </p:spPr>
      </p:pic>
      <p:sp>
        <p:nvSpPr>
          <p:cNvPr id="37" name="Bent-Up Arrow 36"/>
          <p:cNvSpPr/>
          <p:nvPr/>
        </p:nvSpPr>
        <p:spPr>
          <a:xfrm rot="5400000">
            <a:off x="2908727" y="4524887"/>
            <a:ext cx="870218" cy="701168"/>
          </a:xfrm>
          <a:prstGeom prst="bentUp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Bent-Up Arrow 37"/>
          <p:cNvSpPr/>
          <p:nvPr/>
        </p:nvSpPr>
        <p:spPr>
          <a:xfrm>
            <a:off x="7942629" y="4441510"/>
            <a:ext cx="870218" cy="701168"/>
          </a:xfrm>
          <a:prstGeom prst="bentUp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/>
          <p:cNvSpPr txBox="1"/>
          <p:nvPr/>
        </p:nvSpPr>
        <p:spPr>
          <a:xfrm>
            <a:off x="872279" y="4438847"/>
            <a:ext cx="1855728" cy="783193"/>
          </a:xfrm>
          <a:prstGeom prst="flowChartAlternateProcess">
            <a:avLst/>
          </a:prstGeom>
          <a:solidFill>
            <a:srgbClr val="1F407A"/>
          </a:solidFill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Experimental </a:t>
            </a:r>
            <a:r>
              <a:rPr lang="en-US" sz="2000" b="1" dirty="0" err="1">
                <a:solidFill>
                  <a:schemeClr val="bg1"/>
                </a:solidFill>
              </a:rPr>
              <a:t>variogram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9186444" y="4441510"/>
            <a:ext cx="1582729" cy="442674"/>
          </a:xfrm>
          <a:prstGeom prst="flowChartAlternateProcess">
            <a:avLst/>
          </a:prstGeom>
          <a:solidFill>
            <a:srgbClr val="1F407A"/>
          </a:solidFill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Estimation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9186444" y="5024198"/>
            <a:ext cx="219803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Model	: Spherical</a:t>
            </a:r>
          </a:p>
          <a:p>
            <a:r>
              <a:rPr lang="en-US" dirty="0"/>
              <a:t>Nugget	: 0.0</a:t>
            </a:r>
          </a:p>
          <a:p>
            <a:r>
              <a:rPr lang="en-US" dirty="0"/>
              <a:t>Sill	: 0.02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3549851" y="3219844"/>
            <a:ext cx="12475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480 </a:t>
            </a:r>
          </a:p>
          <a:p>
            <a:r>
              <a:rPr lang="en-US" dirty="0">
                <a:solidFill>
                  <a:schemeClr val="bg1"/>
                </a:solidFill>
              </a:rPr>
              <a:t>hard data</a:t>
            </a:r>
          </a:p>
        </p:txBody>
      </p:sp>
      <p:cxnSp>
        <p:nvCxnSpPr>
          <p:cNvPr id="46" name="Straight Connector 45"/>
          <p:cNvCxnSpPr/>
          <p:nvPr/>
        </p:nvCxnSpPr>
        <p:spPr>
          <a:xfrm>
            <a:off x="4579684" y="4783311"/>
            <a:ext cx="2989348" cy="0"/>
          </a:xfrm>
          <a:prstGeom prst="line">
            <a:avLst/>
          </a:prstGeom>
          <a:ln w="19050">
            <a:solidFill>
              <a:srgbClr val="1F407A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55345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E7D9CC-B5DD-42EA-809C-A1999ABCEE80}" type="datetime1">
              <a:rPr lang="de-DE" smtClean="0"/>
              <a:t>10.10.2019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Raka Adrianto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fr-FR" smtClean="0"/>
              <a:pPr/>
              <a:t>7</a:t>
            </a:fld>
            <a:endParaRPr lang="fr-FR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Trial #2: </a:t>
            </a:r>
            <a:r>
              <a:rPr lang="en-US" dirty="0" smtClean="0"/>
              <a:t>hypothetical </a:t>
            </a:r>
            <a:r>
              <a:rPr lang="en-US" dirty="0"/>
              <a:t>dataset (in Python)</a:t>
            </a:r>
          </a:p>
        </p:txBody>
      </p:sp>
      <p:pic>
        <p:nvPicPr>
          <p:cNvPr id="14" name="Content Placeholder 1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00" y="1663087"/>
            <a:ext cx="5303043" cy="2474754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98C8656-AA2B-4672-8B48-458925A3A5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8591" y="1663087"/>
            <a:ext cx="5303044" cy="247475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705941" y="4349708"/>
            <a:ext cx="1855728" cy="783193"/>
          </a:xfrm>
          <a:prstGeom prst="flowChartAlternateProcess">
            <a:avLst/>
          </a:prstGeom>
          <a:solidFill>
            <a:srgbClr val="1F407A"/>
          </a:solidFill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</a:rPr>
              <a:t>Exploratory data analysis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794257" y="4344550"/>
            <a:ext cx="1855728" cy="783193"/>
          </a:xfrm>
          <a:prstGeom prst="flowChartAlternateProcess">
            <a:avLst/>
          </a:prstGeom>
          <a:solidFill>
            <a:srgbClr val="1F407A"/>
          </a:solidFill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</a:rPr>
              <a:t>3D Ordinary Kriging 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623102" y="5256569"/>
            <a:ext cx="219803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Model	: Spherical</a:t>
            </a:r>
          </a:p>
          <a:p>
            <a:r>
              <a:rPr lang="en-US" dirty="0"/>
              <a:t>Nugget	: 0.0</a:t>
            </a:r>
          </a:p>
          <a:p>
            <a:r>
              <a:rPr lang="en-US" dirty="0"/>
              <a:t>Sill	: 0.02</a:t>
            </a:r>
          </a:p>
        </p:txBody>
      </p:sp>
      <p:sp>
        <p:nvSpPr>
          <p:cNvPr id="13" name="Bent-Up Arrow 12"/>
          <p:cNvSpPr/>
          <p:nvPr/>
        </p:nvSpPr>
        <p:spPr>
          <a:xfrm rot="5400000">
            <a:off x="4451711" y="3342111"/>
            <a:ext cx="870218" cy="4641468"/>
          </a:xfrm>
          <a:prstGeom prst="bentUp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3561669" y="5361322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Executed with </a:t>
            </a:r>
            <a:r>
              <a:rPr lang="en-US" i="1" dirty="0" err="1" smtClean="0"/>
              <a:t>PyKrige</a:t>
            </a:r>
            <a:r>
              <a:rPr lang="en-US" i="1" dirty="0" smtClean="0"/>
              <a:t> library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42121234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E7D9CC-B5DD-42EA-809C-A1999ABCEE80}" type="datetime1">
              <a:rPr lang="de-DE" smtClean="0"/>
              <a:t>10.10.2019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Raka Adrianto</a:t>
            </a:r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fr-FR" smtClean="0"/>
              <a:pPr/>
              <a:t>8</a:t>
            </a:fld>
            <a:endParaRPr lang="fr-FR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Available </a:t>
            </a:r>
            <a:r>
              <a:rPr lang="en-US" dirty="0" smtClean="0"/>
              <a:t>tailings 2 (</a:t>
            </a:r>
            <a:r>
              <a:rPr lang="en-US" dirty="0" err="1" smtClean="0"/>
              <a:t>Plombières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21109" y="1672881"/>
            <a:ext cx="9349784" cy="402631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703761" y="6154837"/>
            <a:ext cx="27844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/>
              <a:t>Data source: Van </a:t>
            </a:r>
            <a:r>
              <a:rPr lang="en-US" sz="1400" i="1" dirty="0" err="1" smtClean="0"/>
              <a:t>Campen</a:t>
            </a:r>
            <a:r>
              <a:rPr lang="en-US" sz="1400" i="1" dirty="0" smtClean="0"/>
              <a:t>, 2019</a:t>
            </a:r>
            <a:endParaRPr lang="en-US" sz="1400" i="1" dirty="0"/>
          </a:p>
        </p:txBody>
      </p:sp>
      <p:sp>
        <p:nvSpPr>
          <p:cNvPr id="15" name="Rectangle 14"/>
          <p:cNvSpPr/>
          <p:nvPr/>
        </p:nvSpPr>
        <p:spPr>
          <a:xfrm>
            <a:off x="1691402" y="4752037"/>
            <a:ext cx="9219805" cy="38376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2413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E7D9CC-B5DD-42EA-809C-A1999ABCEE80}" type="datetime1">
              <a:rPr lang="de-DE" smtClean="0"/>
              <a:t>10.10.2019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Raka Adrianto</a:t>
            </a:r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fr-FR" smtClean="0"/>
              <a:pPr/>
              <a:t>9</a:t>
            </a:fld>
            <a:endParaRPr lang="fr-FR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Available tailings data 2 (Freiberg)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59888165"/>
              </p:ext>
            </p:extLst>
          </p:nvPr>
        </p:nvGraphicFramePr>
        <p:xfrm>
          <a:off x="431800" y="1812925"/>
          <a:ext cx="11328400" cy="416620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Rectangle 7"/>
          <p:cNvSpPr/>
          <p:nvPr/>
        </p:nvSpPr>
        <p:spPr>
          <a:xfrm>
            <a:off x="3150653" y="4396701"/>
            <a:ext cx="710673" cy="164402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669006" y="5311101"/>
            <a:ext cx="1071641" cy="74383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1785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ETH external 16_9">
  <a:themeElements>
    <a:clrScheme name="Custom 5">
      <a:dk1>
        <a:srgbClr val="121210"/>
      </a:dk1>
      <a:lt1>
        <a:sysClr val="window" lastClr="FFFFFF"/>
      </a:lt1>
      <a:dk2>
        <a:srgbClr val="1269B0"/>
      </a:dk2>
      <a:lt2>
        <a:srgbClr val="485A2C"/>
      </a:lt2>
      <a:accent1>
        <a:srgbClr val="72791C"/>
      </a:accent1>
      <a:accent2>
        <a:srgbClr val="91056A"/>
      </a:accent2>
      <a:accent3>
        <a:srgbClr val="6F6F64"/>
      </a:accent3>
      <a:accent4>
        <a:srgbClr val="A8322D"/>
      </a:accent4>
      <a:accent5>
        <a:srgbClr val="007A96"/>
      </a:accent5>
      <a:accent6>
        <a:srgbClr val="956013"/>
      </a:accent6>
      <a:hlink>
        <a:srgbClr val="1269B0"/>
      </a:hlink>
      <a:folHlink>
        <a:srgbClr val="8CB63C"/>
      </a:folHlink>
    </a:clrScheme>
    <a:fontScheme name="ETH Zürich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tx1"/>
          </a:solidFill>
          <a:headEnd type="none" w="med" len="med"/>
          <a:tailEnd type="triangl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 research plan Magdalena Klotz_v4.pptx" id="{53EA5077-D9E6-4EF5-B697-05CEE1263020}" vid="{CBD5FFB3-80F2-43FB-ABFD-425E9F83747E}"/>
    </a:ext>
  </a:extLst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438" row="5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167CEA7F-8BA8-40F8-850E-8E04494BA9C3}">
  <we:reference id="wa104381063" version="1.0.0.1" store="en-US" storeType="OMEX"/>
  <we:alternateReferences>
    <we:reference id="wa104381063" version="1.0.0.1" store="wa104381063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1FDC6264FAD3E41A8961EDC65BA9E4A" ma:contentTypeVersion="11" ma:contentTypeDescription="Crée un document." ma:contentTypeScope="" ma:versionID="71fa08870c83f7abb6062e13afcc068b">
  <xsd:schema xmlns:xsd="http://www.w3.org/2001/XMLSchema" xmlns:xs="http://www.w3.org/2001/XMLSchema" xmlns:p="http://schemas.microsoft.com/office/2006/metadata/properties" xmlns:ns3="a4b3f09c-49bd-459a-be74-59c5a9696719" xmlns:ns4="0f7da3aa-46ed-4534-aa3c-27496497cc32" targetNamespace="http://schemas.microsoft.com/office/2006/metadata/properties" ma:root="true" ma:fieldsID="34a3b0892ca91eadaf72d85cd9ee91ba" ns3:_="" ns4:_="">
    <xsd:import namespace="a4b3f09c-49bd-459a-be74-59c5a9696719"/>
    <xsd:import namespace="0f7da3aa-46ed-4534-aa3c-27496497cc32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Location" minOccurs="0"/>
                <xsd:element ref="ns3:MediaServiceEventHashCode" minOccurs="0"/>
                <xsd:element ref="ns3:MediaServiceGenerationTime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4b3f09c-49bd-459a-be74-59c5a969671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OCR" ma:index="12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3" nillable="true" ma:displayName="MediaServiceLocation" ma:internalName="MediaServiceLocation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f7da3aa-46ed-4534-aa3c-27496497cc32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Partagé avec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Partagé avec dé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8" nillable="true" ma:displayName="Partage du hachage d’indicateur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16305B79-ED3B-492B-9EAE-DB0DADD0859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4b3f09c-49bd-459a-be74-59c5a9696719"/>
    <ds:schemaRef ds:uri="0f7da3aa-46ed-4534-aa3c-27496497cc3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2E19A7F-ADB3-4385-9FBE-C84390BF799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09BDE73-C14A-4620-96D5-3A1C853E5F05}">
  <ds:schemaRefs>
    <ds:schemaRef ds:uri="http://purl.org/dc/terms/"/>
    <ds:schemaRef ds:uri="http://schemas.microsoft.com/office/2006/documentManagement/types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a4b3f09c-49bd-459a-be74-59c5a9696719"/>
    <ds:schemaRef ds:uri="http://schemas.microsoft.com/office/2006/metadata/properties"/>
    <ds:schemaRef ds:uri="0f7da3aa-46ed-4534-aa3c-27496497cc32"/>
    <ds:schemaRef ds:uri="http://www.w3.org/XML/1998/namespace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ESD ETH Template</Template>
  <TotalTime>1841</TotalTime>
  <Words>1006</Words>
  <Application>Microsoft Office PowerPoint</Application>
  <PresentationFormat>Widescreen</PresentationFormat>
  <Paragraphs>333</Paragraphs>
  <Slides>24</Slides>
  <Notes>4</Notes>
  <HiddenSlides>9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Arial</vt:lpstr>
      <vt:lpstr>Arial Black</vt:lpstr>
      <vt:lpstr>Calibri</vt:lpstr>
      <vt:lpstr>Cambria Math</vt:lpstr>
      <vt:lpstr>Courier New</vt:lpstr>
      <vt:lpstr>Wingdings</vt:lpstr>
      <vt:lpstr>ETH external 16_9</vt:lpstr>
      <vt:lpstr>Takeaways from visit: Freiberg</vt:lpstr>
      <vt:lpstr>Take home learnings:</vt:lpstr>
      <vt:lpstr>Assessed systems: Two major routes </vt:lpstr>
      <vt:lpstr>Aim: parameterizing tailings storage </vt:lpstr>
      <vt:lpstr>Workflow</vt:lpstr>
      <vt:lpstr>Trial: hypothetical dataset (in S-GeMS)</vt:lpstr>
      <vt:lpstr>Trial #2: hypothetical dataset (in Python)</vt:lpstr>
      <vt:lpstr>Available tailings 2 (Plombières)</vt:lpstr>
      <vt:lpstr>Available tailings data 2 (Freiberg)</vt:lpstr>
      <vt:lpstr>Outlook</vt:lpstr>
      <vt:lpstr>Preliminary model and the expected outcome</vt:lpstr>
      <vt:lpstr>Next steps</vt:lpstr>
      <vt:lpstr>Discussion with Markus + course (HSC Simulator)</vt:lpstr>
      <vt:lpstr>Outlook</vt:lpstr>
      <vt:lpstr>Thank you!  Particularly to ASB and D-BAUG community</vt:lpstr>
      <vt:lpstr>Appendix</vt:lpstr>
      <vt:lpstr>Workflow (data preparation and models)</vt:lpstr>
      <vt:lpstr>Definition and keywords</vt:lpstr>
      <vt:lpstr>Quantifying inputs and outputs – LCIA</vt:lpstr>
      <vt:lpstr>Reactive transport codes: PHREEQC</vt:lpstr>
      <vt:lpstr>Inputs for geochemical model</vt:lpstr>
      <vt:lpstr>Begin with synthetic spatial data</vt:lpstr>
      <vt:lpstr>Interpolation: Geo statistics prediction </vt:lpstr>
      <vt:lpstr>PhD Gantt chart: Raka</vt:lpstr>
    </vt:vector>
  </TitlesOfParts>
  <Company>ETH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Lugas Raka Adrianto</dc:creator>
  <cp:lastModifiedBy>lugas raka adrianto</cp:lastModifiedBy>
  <cp:revision>143</cp:revision>
  <cp:lastPrinted>2013-06-08T11:22:51Z</cp:lastPrinted>
  <dcterms:created xsi:type="dcterms:W3CDTF">2019-09-19T13:56:01Z</dcterms:created>
  <dcterms:modified xsi:type="dcterms:W3CDTF">2019-10-10T12:57:38Z</dcterms:modified>
  <cp:contentStatus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0x010100C1FDC6264FAD3E41A8961EDC65BA9E4A</vt:lpwstr>
  </property>
</Properties>
</file>